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2" r:id="rId2"/>
  </p:sldMasterIdLst>
  <p:notesMasterIdLst>
    <p:notesMasterId r:id="rId24"/>
  </p:notesMasterIdLst>
  <p:handoutMasterIdLst>
    <p:handoutMasterId r:id="rId25"/>
  </p:handoutMasterIdLst>
  <p:sldIdLst>
    <p:sldId id="256" r:id="rId3"/>
    <p:sldId id="298" r:id="rId4"/>
    <p:sldId id="287" r:id="rId5"/>
    <p:sldId id="279" r:id="rId6"/>
    <p:sldId id="280" r:id="rId7"/>
    <p:sldId id="299" r:id="rId8"/>
    <p:sldId id="300" r:id="rId9"/>
    <p:sldId id="301" r:id="rId10"/>
    <p:sldId id="303" r:id="rId11"/>
    <p:sldId id="302" r:id="rId12"/>
    <p:sldId id="281" r:id="rId13"/>
    <p:sldId id="282" r:id="rId14"/>
    <p:sldId id="284" r:id="rId15"/>
    <p:sldId id="283" r:id="rId16"/>
    <p:sldId id="285" r:id="rId17"/>
    <p:sldId id="286" r:id="rId18"/>
    <p:sldId id="288" r:id="rId19"/>
    <p:sldId id="304" r:id="rId20"/>
    <p:sldId id="305" r:id="rId21"/>
    <p:sldId id="306" r:id="rId22"/>
    <p:sldId id="307" r:id="rId23"/>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Green" initials="MG" lastIdx="12" clrIdx="0">
    <p:extLst>
      <p:ext uri="{19B8F6BF-5375-455C-9EA6-DF929625EA0E}">
        <p15:presenceInfo xmlns:p15="http://schemas.microsoft.com/office/powerpoint/2012/main" userId="Michael Gr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21" autoAdjust="0"/>
    <p:restoredTop sz="94291" autoAdjust="0"/>
  </p:normalViewPr>
  <p:slideViewPr>
    <p:cSldViewPr>
      <p:cViewPr varScale="1">
        <p:scale>
          <a:sx n="68" d="100"/>
          <a:sy n="68" d="100"/>
        </p:scale>
        <p:origin x="18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32" y="0"/>
            <a:ext cx="2972421"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6/20/2021</a:t>
            </a:fld>
            <a:endParaRPr lang="en-US"/>
          </a:p>
        </p:txBody>
      </p:sp>
      <p:sp>
        <p:nvSpPr>
          <p:cNvPr id="4" name="Footer Placeholder 3"/>
          <p:cNvSpPr>
            <a:spLocks noGrp="1"/>
          </p:cNvSpPr>
          <p:nvPr>
            <p:ph type="ftr" sz="quarter" idx="2"/>
          </p:nvPr>
        </p:nvSpPr>
        <p:spPr>
          <a:xfrm>
            <a:off x="5"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32" y="8829675"/>
            <a:ext cx="2972421"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6/20/2021</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16</a:t>
            </a:fld>
            <a:endParaRPr lang="en-US"/>
          </a:p>
        </p:txBody>
      </p:sp>
    </p:spTree>
    <p:extLst>
      <p:ext uri="{BB962C8B-B14F-4D97-AF65-F5344CB8AC3E}">
        <p14:creationId xmlns:p14="http://schemas.microsoft.com/office/powerpoint/2010/main" val="3601839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17</a:t>
            </a:fld>
            <a:endParaRPr lang="en-US"/>
          </a:p>
        </p:txBody>
      </p:sp>
    </p:spTree>
    <p:extLst>
      <p:ext uri="{BB962C8B-B14F-4D97-AF65-F5344CB8AC3E}">
        <p14:creationId xmlns:p14="http://schemas.microsoft.com/office/powerpoint/2010/main" val="210189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3</a:t>
            </a:fld>
            <a:endParaRPr lang="en-US"/>
          </a:p>
        </p:txBody>
      </p:sp>
    </p:spTree>
    <p:extLst>
      <p:ext uri="{BB962C8B-B14F-4D97-AF65-F5344CB8AC3E}">
        <p14:creationId xmlns:p14="http://schemas.microsoft.com/office/powerpoint/2010/main" val="516604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4</a:t>
            </a:fld>
            <a:endParaRPr lang="en-US"/>
          </a:p>
        </p:txBody>
      </p:sp>
    </p:spTree>
    <p:extLst>
      <p:ext uri="{BB962C8B-B14F-4D97-AF65-F5344CB8AC3E}">
        <p14:creationId xmlns:p14="http://schemas.microsoft.com/office/powerpoint/2010/main" val="3444187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5</a:t>
            </a:fld>
            <a:endParaRPr lang="en-US"/>
          </a:p>
        </p:txBody>
      </p:sp>
    </p:spTree>
    <p:extLst>
      <p:ext uri="{BB962C8B-B14F-4D97-AF65-F5344CB8AC3E}">
        <p14:creationId xmlns:p14="http://schemas.microsoft.com/office/powerpoint/2010/main" val="2798800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100476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12</a:t>
            </a:fld>
            <a:endParaRPr lang="en-US"/>
          </a:p>
        </p:txBody>
      </p:sp>
    </p:spTree>
    <p:extLst>
      <p:ext uri="{BB962C8B-B14F-4D97-AF65-F5344CB8AC3E}">
        <p14:creationId xmlns:p14="http://schemas.microsoft.com/office/powerpoint/2010/main" val="1734839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13</a:t>
            </a:fld>
            <a:endParaRPr lang="en-US"/>
          </a:p>
        </p:txBody>
      </p:sp>
    </p:spTree>
    <p:extLst>
      <p:ext uri="{BB962C8B-B14F-4D97-AF65-F5344CB8AC3E}">
        <p14:creationId xmlns:p14="http://schemas.microsoft.com/office/powerpoint/2010/main" val="3255925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14</a:t>
            </a:fld>
            <a:endParaRPr lang="en-US"/>
          </a:p>
        </p:txBody>
      </p:sp>
    </p:spTree>
    <p:extLst>
      <p:ext uri="{BB962C8B-B14F-4D97-AF65-F5344CB8AC3E}">
        <p14:creationId xmlns:p14="http://schemas.microsoft.com/office/powerpoint/2010/main" val="934418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15</a:t>
            </a:fld>
            <a:endParaRPr lang="en-US"/>
          </a:p>
        </p:txBody>
      </p:sp>
    </p:spTree>
    <p:extLst>
      <p:ext uri="{BB962C8B-B14F-4D97-AF65-F5344CB8AC3E}">
        <p14:creationId xmlns:p14="http://schemas.microsoft.com/office/powerpoint/2010/main" val="4249444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4"/>
            <a:ext cx="5917677" cy="2554758"/>
          </a:xfrm>
        </p:spPr>
        <p:txBody>
          <a:bodyPr anchor="b"/>
          <a:lstStyle>
            <a:lvl1pPr>
              <a:defRPr sz="480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7"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7419" y="1824010"/>
            <a:ext cx="990599" cy="240258"/>
          </a:xfrm>
        </p:spPr>
        <p:txBody>
          <a:bodyPr/>
          <a:lstStyle>
            <a:lvl1pPr algn="l">
              <a:defRPr sz="900" b="0" i="0">
                <a:solidFill>
                  <a:schemeClr val="bg1"/>
                </a:solidFill>
              </a:defRPr>
            </a:lvl1p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bwMode="gray">
          <a:xfrm rot="5400000">
            <a:off x="6246568" y="3264407"/>
            <a:ext cx="3859795" cy="228659"/>
          </a:xfrm>
        </p:spPr>
        <p:txBody>
          <a:bodyPr/>
          <a:lstStyle>
            <a:lvl1pPr>
              <a:defRPr sz="900" b="0" i="0">
                <a:solidFill>
                  <a:schemeClr val="bg1"/>
                </a:solidFill>
              </a:defRPr>
            </a:lvl1pPr>
          </a:lstStyle>
          <a:p>
            <a:pPr>
              <a:defRPr/>
            </a:pPr>
            <a:endParaRPr lang="en-US"/>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21509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Rectangle 14"/>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Rectangle 19"/>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8780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Rectangle 1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13"/>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2"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lstStyle>
            <a:lvl1pPr>
              <a:defRPr sz="3600"/>
            </a:lvl1pPr>
          </a:lstStyle>
          <a:p>
            <a:r>
              <a:rPr lang="en-US"/>
              <a:t>Click to edit Master title style</a:t>
            </a:r>
            <a:endParaRPr lang="en-US" dirty="0"/>
          </a:p>
        </p:txBody>
      </p:sp>
      <p:sp>
        <p:nvSpPr>
          <p:cNvPr id="15" name="Text Placeholder 3"/>
          <p:cNvSpPr>
            <a:spLocks noGrp="1"/>
          </p:cNvSpPr>
          <p:nvPr>
            <p:ph type="body" sz="half" idx="13"/>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Rectangle 18"/>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4036048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2266" y="-2022"/>
            <a:ext cx="9146266" cy="6861037"/>
            <a:chOff x="-2266" y="-2022"/>
            <a:chExt cx="9146266" cy="6861037"/>
          </a:xfrm>
        </p:grpSpPr>
        <p:sp>
          <p:nvSpPr>
            <p:cNvPr id="14" name="Rectangle 13"/>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1" name="TextBox 10"/>
          <p:cNvSpPr txBox="1"/>
          <p:nvPr/>
        </p:nvSpPr>
        <p:spPr bwMode="gray">
          <a:xfrm>
            <a:off x="7033421" y="2893960"/>
            <a:ext cx="679240"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10" name="TextBox 9"/>
          <p:cNvSpPr txBox="1"/>
          <p:nvPr/>
        </p:nvSpPr>
        <p:spPr bwMode="gray">
          <a:xfrm>
            <a:off x="625840" y="590998"/>
            <a:ext cx="601591" cy="1323439"/>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8000" dirty="0">
                <a:solidFill>
                  <a:schemeClr val="tx2">
                    <a:lumMod val="40000"/>
                    <a:lumOff val="60000"/>
                  </a:schemeClr>
                </a:solidFill>
              </a:rPr>
              <a:t>“</a:t>
            </a:r>
          </a:p>
        </p:txBody>
      </p:sp>
      <p:sp>
        <p:nvSpPr>
          <p:cNvPr id="2" name="Title 1"/>
          <p:cNvSpPr>
            <a:spLocks noGrp="1"/>
          </p:cNvSpPr>
          <p:nvPr>
            <p:ph type="title"/>
          </p:nvPr>
        </p:nvSpPr>
        <p:spPr>
          <a:xfrm>
            <a:off x="1110763" y="914400"/>
            <a:ext cx="6177681" cy="28846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tx2">
                    <a:lumMod val="40000"/>
                    <a:lumOff val="6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78870" y="5000815"/>
            <a:ext cx="6422005" cy="101817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22" name="Rectangle 21"/>
          <p:cNvSpPr/>
          <p:nvPr/>
        </p:nvSpPr>
        <p:spPr>
          <a:xfrm>
            <a:off x="7745644" y="-7177"/>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221783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2266" y="-2022"/>
            <a:ext cx="9146266" cy="6861037"/>
            <a:chOff x="-2266" y="-2022"/>
            <a:chExt cx="9146266" cy="6861037"/>
          </a:xfrm>
        </p:grpSpPr>
        <p:sp>
          <p:nvSpPr>
            <p:cNvPr id="10" name="Rectangle 9"/>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Rectangle 10"/>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917163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1"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2"/>
            <a:ext cx="2313431"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8471" y="2485332"/>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2"/>
            <a:ext cx="2326750" cy="288836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63820" y="2489200"/>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3820" y="3147162"/>
            <a:ext cx="2313740" cy="287771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8710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581246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nchor="ct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0390" y="4179595"/>
            <a:ext cx="2295329"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48208"/>
            <a:ext cx="2309279" cy="1176672"/>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30434" y="4179594"/>
            <a:ext cx="2291674"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16"/>
          </p:nvPr>
        </p:nvSpPr>
        <p:spPr>
          <a:xfrm>
            <a:off x="3550622" y="2486834"/>
            <a:ext cx="2025182" cy="144970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48209"/>
            <a:ext cx="2317790" cy="118837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63820" y="4166523"/>
            <a:ext cx="2304671" cy="681684"/>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17"/>
          </p:nvPr>
        </p:nvSpPr>
        <p:spPr>
          <a:xfrm>
            <a:off x="6104946" y="2489200"/>
            <a:ext cx="2018838"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0" y="4848209"/>
            <a:ext cx="2304671" cy="1189427"/>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441" y="2489200"/>
            <a:ext cx="0" cy="3535679"/>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622" y="2489200"/>
            <a:ext cx="0" cy="3548436"/>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70971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1"/>
          <p:cNvSpPr>
            <a:spLocks noGrp="1"/>
          </p:cNvSpPr>
          <p:nvPr>
            <p:ph type="title"/>
          </p:nvPr>
        </p:nvSpPr>
        <p:spPr>
          <a:xfrm>
            <a:off x="864852" y="921453"/>
            <a:ext cx="6423592" cy="715512"/>
          </a:xfrm>
        </p:spPr>
        <p:txBody>
          <a:bodyPr anchor="ctr"/>
          <a:lstStyle>
            <a:lvl1pPr>
              <a:defRPr sz="32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580994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0" name="Group 9"/>
          <p:cNvGrpSpPr/>
          <p:nvPr/>
        </p:nvGrpSpPr>
        <p:grpSpPr>
          <a:xfrm>
            <a:off x="-2266" y="-2022"/>
            <a:ext cx="9146266" cy="6861037"/>
            <a:chOff x="-2266" y="-2022"/>
            <a:chExt cx="9146266" cy="6861037"/>
          </a:xfrm>
        </p:grpSpPr>
        <p:sp>
          <p:nvSpPr>
            <p:cNvPr id="11" name="Rectangle 1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119474" cy="4571999"/>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3" name="Rectangle 12"/>
          <p:cNvSpPr/>
          <p:nvPr/>
        </p:nvSpPr>
        <p:spPr>
          <a:xfrm>
            <a:off x="7744507"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12364" y="295730"/>
            <a:ext cx="738909"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672043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8"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93009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2" name="Rectangle 11"/>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hasCustomPrompt="1"/>
          </p:nvPr>
        </p:nvSpPr>
        <p:spPr>
          <a:xfrm>
            <a:off x="866443" y="2257588"/>
            <a:ext cx="3101763" cy="3020343"/>
          </a:xfrm>
        </p:spPr>
        <p:txBody>
          <a:bodyPr anchor="ctr"/>
          <a:lstStyle>
            <a:lvl1pPr algn="l">
              <a:defRPr sz="3200" b="0" cap="none"/>
            </a:lvl1pPr>
          </a:lstStyle>
          <a:p>
            <a:r>
              <a:rPr lang="en-US" dirty="0"/>
              <a:t>Click to edit Master title style</a:t>
            </a:r>
            <a:br>
              <a:rPr lang="en-US" dirty="0"/>
            </a:br>
            <a:r>
              <a:rPr lang="en-US" dirty="0"/>
              <a:t>third</a:t>
            </a:r>
          </a:p>
        </p:txBody>
      </p:sp>
      <p:sp>
        <p:nvSpPr>
          <p:cNvPr id="3" name="Text Placeholder 2"/>
          <p:cNvSpPr>
            <a:spLocks noGrp="1"/>
          </p:cNvSpPr>
          <p:nvPr>
            <p:ph type="body" idx="1"/>
          </p:nvPr>
        </p:nvSpPr>
        <p:spPr>
          <a:xfrm>
            <a:off x="5119261" y="2257267"/>
            <a:ext cx="3054653" cy="3020345"/>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3" name="Rectangle 12"/>
          <p:cNvSpPr/>
          <p:nvPr/>
        </p:nvSpPr>
        <p:spPr>
          <a:xfrm>
            <a:off x="7745644" y="39"/>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87240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79" cy="353060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5324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21752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1" y="3248040"/>
            <a:ext cx="3636978" cy="277176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0" y="248875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8040"/>
            <a:ext cx="3636980" cy="277390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3"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85928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10"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601835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11" name="Rectangle 10"/>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4282123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13" name="Rectangle 12"/>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90" cy="2938036"/>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9" name="Rectangle 18"/>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44607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7" name="Group 6"/>
          <p:cNvGrpSpPr/>
          <p:nvPr/>
        </p:nvGrpSpPr>
        <p:grpSpPr>
          <a:xfrm>
            <a:off x="-2266" y="-2022"/>
            <a:ext cx="9146266" cy="6861037"/>
            <a:chOff x="-2266" y="-2022"/>
            <a:chExt cx="9146266" cy="6861037"/>
          </a:xfrm>
        </p:grpSpPr>
        <p:sp>
          <p:nvSpPr>
            <p:cNvPr id="21" name="Rectangle 20"/>
            <p:cNvSpPr/>
            <p:nvPr/>
          </p:nvSpPr>
          <p:spPr>
            <a:xfrm>
              <a:off x="0" y="0"/>
              <a:ext cx="9144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3112"/>
            <a:ext cx="3001938" cy="1613085"/>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2" y="3086100"/>
            <a:ext cx="3001938" cy="24511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6/20/2021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4" name="Rectangle 13"/>
          <p:cNvSpPr/>
          <p:nvPr/>
        </p:nvSpPr>
        <p:spPr>
          <a:xfrm>
            <a:off x="7745644" y="-1404"/>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7678616" y="295730"/>
            <a:ext cx="791308" cy="767687"/>
          </a:xfrm>
          <a:prstGeom prst="rect">
            <a:avLst/>
          </a:prstGeom>
        </p:spPr>
        <p:txBody>
          <a:bodyPr/>
          <a:lstStyle>
            <a:lvl1pPr algn="ctr">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92888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2266" y="-2022"/>
            <a:ext cx="9146266" cy="6861037"/>
            <a:chOff x="-2266" y="-2022"/>
            <a:chExt cx="9146266" cy="6861037"/>
          </a:xfrm>
        </p:grpSpPr>
        <p:sp>
          <p:nvSpPr>
            <p:cNvPr id="19" name="Rectangle 18"/>
            <p:cNvSpPr/>
            <p:nvPr/>
          </p:nvSpPr>
          <p:spPr>
            <a:xfrm>
              <a:off x="0" y="0"/>
              <a:ext cx="9144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2022"/>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2266"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6841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25"/>
            <p:cNvSpPr/>
            <p:nvPr/>
          </p:nvSpPr>
          <p:spPr bwMode="gray">
            <a:xfrm>
              <a:off x="485023" y="1856958"/>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7" name="Freeform 5"/>
            <p:cNvSpPr>
              <a:spLocks noEditPoints="1"/>
            </p:cNvSpPr>
            <p:nvPr/>
          </p:nvSpPr>
          <p:spPr bwMode="gray">
            <a:xfrm>
              <a:off x="0" y="508"/>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1"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1"/>
            <a:ext cx="6345260" cy="35305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0111" y="6377097"/>
            <a:ext cx="990599" cy="228659"/>
          </a:xfrm>
          <a:prstGeom prst="rect">
            <a:avLst/>
          </a:prstGeom>
        </p:spPr>
        <p:txBody>
          <a:bodyPr vert="horz" lIns="91440" tIns="45720" rIns="91440" bIns="45720" rtlCol="0" anchor="t" anchorCtr="0"/>
          <a:lstStyle>
            <a:lvl1pPr algn="r">
              <a:defRPr sz="900" b="1" i="0">
                <a:solidFill>
                  <a:schemeClr val="accent1"/>
                </a:solidFill>
              </a:defRPr>
            </a:lvl1pPr>
          </a:lstStyle>
          <a:p>
            <a:pPr>
              <a:defRPr/>
            </a:pPr>
            <a:fld id="{15942040-786F-48B9-85DF-2F38A900C966}" type="datetimeFigureOut">
              <a:rPr lang="en-US" smtClean="0"/>
              <a:pPr>
                <a:defRPr/>
              </a:pPr>
              <a:t>6/20/2021</a:t>
            </a:fld>
            <a:endParaRPr lang="en-US"/>
          </a:p>
        </p:txBody>
      </p:sp>
      <p:sp>
        <p:nvSpPr>
          <p:cNvPr id="5" name="Footer Placeholder 4"/>
          <p:cNvSpPr>
            <a:spLocks noGrp="1"/>
          </p:cNvSpPr>
          <p:nvPr>
            <p:ph type="ftr" sz="quarter" idx="3"/>
          </p:nvPr>
        </p:nvSpPr>
        <p:spPr>
          <a:xfrm>
            <a:off x="590842" y="6373195"/>
            <a:ext cx="3859795" cy="228659"/>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n-US"/>
          </a:p>
        </p:txBody>
      </p:sp>
      <p:sp>
        <p:nvSpPr>
          <p:cNvPr id="29" name="Rectangle 2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3"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911303052"/>
      </p:ext>
    </p:extLst>
  </p:cSld>
  <p:clrMap bg1="lt1" tx1="dk1" bg2="lt2" tx2="dk2" accent1="accent1" accent2="accent2" accent3="accent3" accent4="accent4" accent5="accent5" accent6="accent6" hlink="hlink" folHlink="folHlink"/>
  <p:sldLayoutIdLst>
    <p:sldLayoutId id="2147484303" r:id="rId1"/>
    <p:sldLayoutId id="2147484304" r:id="rId2"/>
    <p:sldLayoutId id="2147484305" r:id="rId3"/>
    <p:sldLayoutId id="2147484306" r:id="rId4"/>
    <p:sldLayoutId id="2147484307" r:id="rId5"/>
    <p:sldLayoutId id="2147484308" r:id="rId6"/>
    <p:sldLayoutId id="2147484309" r:id="rId7"/>
    <p:sldLayoutId id="2147484310" r:id="rId8"/>
    <p:sldLayoutId id="2147484311" r:id="rId9"/>
    <p:sldLayoutId id="2147484312" r:id="rId10"/>
    <p:sldLayoutId id="2147484313" r:id="rId11"/>
    <p:sldLayoutId id="2147484314" r:id="rId12"/>
    <p:sldLayoutId id="2147484315" r:id="rId13"/>
    <p:sldLayoutId id="2147484316" r:id="rId14"/>
    <p:sldLayoutId id="2147484317" r:id="rId15"/>
    <p:sldLayoutId id="2147484318" r:id="rId16"/>
    <p:sldLayoutId id="2147484319"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k12.wa.us/sites/default/files/public/safs/pub/org/20/2020OrganizationandFinancingofSchool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pPr algn="l"/>
            <a:r>
              <a:rPr lang="en-US" sz="4000" dirty="0"/>
              <a:t>Woodland School District</a:t>
            </a:r>
            <a:br>
              <a:rPr lang="en-US" sz="4000" dirty="0"/>
            </a:br>
            <a:r>
              <a:rPr lang="en-US" sz="4000" dirty="0"/>
              <a:t>School Funding in WA</a:t>
            </a:r>
          </a:p>
        </p:txBody>
      </p:sp>
      <p:sp>
        <p:nvSpPr>
          <p:cNvPr id="3" name="Subtitle 2"/>
          <p:cNvSpPr>
            <a:spLocks noGrp="1"/>
          </p:cNvSpPr>
          <p:nvPr>
            <p:ph type="subTitle" idx="1"/>
          </p:nvPr>
        </p:nvSpPr>
        <p:spPr>
          <a:xfrm>
            <a:off x="2590800" y="3733800"/>
            <a:ext cx="4648200" cy="1752600"/>
          </a:xfrm>
        </p:spPr>
        <p:txBody>
          <a:bodyPr rtlCol="0">
            <a:normAutofit lnSpcReduction="10000"/>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Executive Director of Business Services</a:t>
            </a:r>
          </a:p>
          <a:p>
            <a:pPr fontAlgn="auto">
              <a:spcAft>
                <a:spcPts val="0"/>
              </a:spcAft>
              <a:buFont typeface="Arial" pitchFamily="34" charset="0"/>
              <a:buNone/>
              <a:defRPr/>
            </a:pPr>
            <a:r>
              <a:rPr lang="en-US" dirty="0"/>
              <a:t>June 24,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F6587-CFE8-49BA-AF0A-4205E92A6B2E}"/>
              </a:ext>
            </a:extLst>
          </p:cNvPr>
          <p:cNvSpPr>
            <a:spLocks noGrp="1"/>
          </p:cNvSpPr>
          <p:nvPr>
            <p:ph type="title"/>
          </p:nvPr>
        </p:nvSpPr>
        <p:spPr/>
        <p:txBody>
          <a:bodyPr/>
          <a:lstStyle/>
          <a:p>
            <a:r>
              <a:rPr lang="en-US" sz="2000" dirty="0"/>
              <a:t>General Fund State Revenues</a:t>
            </a:r>
            <a:br>
              <a:rPr lang="en-US" sz="2000" dirty="0"/>
            </a:br>
            <a:r>
              <a:rPr lang="en-US" sz="2000" dirty="0"/>
              <a:t>Apportionment – Prototypical School Model – Other Items Funding</a:t>
            </a:r>
          </a:p>
        </p:txBody>
      </p:sp>
      <p:sp>
        <p:nvSpPr>
          <p:cNvPr id="3" name="Content Placeholder 2">
            <a:extLst>
              <a:ext uri="{FF2B5EF4-FFF2-40B4-BE49-F238E27FC236}">
                <a16:creationId xmlns:a16="http://schemas.microsoft.com/office/drawing/2014/main" id="{0AEB651A-FBF0-4D71-ADB6-B45AF026AB23}"/>
              </a:ext>
            </a:extLst>
          </p:cNvPr>
          <p:cNvSpPr>
            <a:spLocks noGrp="1"/>
          </p:cNvSpPr>
          <p:nvPr>
            <p:ph idx="1"/>
          </p:nvPr>
        </p:nvSpPr>
        <p:spPr>
          <a:xfrm>
            <a:off x="533400" y="2133600"/>
            <a:ext cx="8534399" cy="5257800"/>
          </a:xfrm>
        </p:spPr>
        <p:txBody>
          <a:bodyPr>
            <a:normAutofit fontScale="70000" lnSpcReduction="20000"/>
          </a:bodyPr>
          <a:lstStyle/>
          <a:p>
            <a:r>
              <a:rPr lang="en-US" dirty="0"/>
              <a:t>Mandatory Benefits - School districts receive additional allocations for payroll taxes and benefits required by law. These include employer contributions to OASDI, industrial insurance, medical aid and the supplemental pension contribution, unemployment compensation, certificated employee Teachers’ Retirement System contribution, and classified employee Public Employees’ Retirement System contribution.</a:t>
            </a:r>
          </a:p>
          <a:p>
            <a:r>
              <a:rPr lang="en-US" dirty="0"/>
              <a:t>Medical Benefits - School Employees’ Benefits Board (SEBB) was established in 2017, a school district employee consolidated health benefits purchasing program. Beginning January 2020, with the implementation of SEBB, the amount funded per month is based on the funded FTE of all CAS, CIS and CLS staff generated through the prototypical school model. For the 20-21 school year, the monthly employer funding rate is $1,000 per eligible employee. An additional multiplier is added to adjust employees based on 630 hours of work per year; certificated staff units are multiplied by 1.02 and classified staff units are multiplied by 1.43.  The multipliers are applied to the SEBB values. Insurance benefits include medical, dental, vision, life, LTD and AD&amp;D.</a:t>
            </a:r>
          </a:p>
          <a:p>
            <a:r>
              <a:rPr lang="en-US" dirty="0"/>
              <a:t>Career and Technical Education - funding for high schools and middle schools funded much like prototypical schools (CIS, CAS, CLS) – based on students FTE in CTE courses.</a:t>
            </a:r>
          </a:p>
          <a:p>
            <a:r>
              <a:rPr lang="en-US" dirty="0"/>
              <a:t>Running Start – student FTE enrolled in Running Start programs are funded based on an annual amount set by State Legislature ($8,675/year for 20-21) – Colleges invoice 93% of this amount, allowing district to keep 7% for administering the program.</a:t>
            </a:r>
          </a:p>
          <a:p>
            <a:r>
              <a:rPr lang="en-US" dirty="0"/>
              <a:t>Alternative Learning – Funded at the Running Start rate, based on student FTE.</a:t>
            </a:r>
          </a:p>
          <a:p>
            <a:r>
              <a:rPr lang="en-US" dirty="0"/>
              <a:t>Substitutes - Funding for substitute teachers for the 2020-21 school year is provided at a daily rate of $151.86 for a total of 4 days per funded teacher FTE. This allocation value has not changed since the implementation of the prototypical school funding formula in the 20211–12 school year.</a:t>
            </a:r>
          </a:p>
          <a:p>
            <a:r>
              <a:rPr lang="en-US" dirty="0"/>
              <a:t>Professional Learning Days (PLD) – the formula includes 3 days for funded certificated staff (calculated using the CIS funded salary amount.</a:t>
            </a:r>
          </a:p>
          <a:p>
            <a:endParaRPr lang="en-US" dirty="0"/>
          </a:p>
        </p:txBody>
      </p:sp>
    </p:spTree>
    <p:extLst>
      <p:ext uri="{BB962C8B-B14F-4D97-AF65-F5344CB8AC3E}">
        <p14:creationId xmlns:p14="http://schemas.microsoft.com/office/powerpoint/2010/main" val="36955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440C-D0CB-4CE3-98FF-7CA4EFCA6E19}"/>
              </a:ext>
            </a:extLst>
          </p:cNvPr>
          <p:cNvSpPr>
            <a:spLocks noGrp="1"/>
          </p:cNvSpPr>
          <p:nvPr>
            <p:ph type="title"/>
          </p:nvPr>
        </p:nvSpPr>
        <p:spPr>
          <a:xfrm>
            <a:off x="866441" y="609601"/>
            <a:ext cx="6345260" cy="1027364"/>
          </a:xfrm>
        </p:spPr>
        <p:txBody>
          <a:bodyPr/>
          <a:lstStyle/>
          <a:p>
            <a:pPr algn="ctr"/>
            <a:r>
              <a:rPr lang="en-US" sz="1800" dirty="0"/>
              <a:t>General Fund - Apportionment</a:t>
            </a:r>
            <a:br>
              <a:rPr lang="en-US" sz="1800" dirty="0"/>
            </a:br>
            <a:r>
              <a:rPr lang="en-US" sz="1800" dirty="0"/>
              <a:t>Other Categorical</a:t>
            </a:r>
          </a:p>
        </p:txBody>
      </p:sp>
      <p:sp>
        <p:nvSpPr>
          <p:cNvPr id="3" name="Content Placeholder 2">
            <a:extLst>
              <a:ext uri="{FF2B5EF4-FFF2-40B4-BE49-F238E27FC236}">
                <a16:creationId xmlns:a16="http://schemas.microsoft.com/office/drawing/2014/main" id="{1EBD2167-A2F6-454E-8502-5DF1CBEBD83F}"/>
              </a:ext>
            </a:extLst>
          </p:cNvPr>
          <p:cNvSpPr>
            <a:spLocks noGrp="1"/>
          </p:cNvSpPr>
          <p:nvPr>
            <p:ph idx="1"/>
          </p:nvPr>
        </p:nvSpPr>
        <p:spPr>
          <a:xfrm>
            <a:off x="609600" y="2489201"/>
            <a:ext cx="8077199" cy="4063999"/>
          </a:xfrm>
        </p:spPr>
        <p:txBody>
          <a:bodyPr/>
          <a:lstStyle/>
          <a:p>
            <a:r>
              <a:rPr lang="en-US" sz="1600" dirty="0"/>
              <a:t>State Apportionment – Other/Categorical</a:t>
            </a:r>
            <a:endParaRPr lang="en-US" dirty="0"/>
          </a:p>
          <a:p>
            <a:pPr lvl="1"/>
            <a:r>
              <a:rPr lang="en-US" dirty="0"/>
              <a:t>Special Education – formula based on AAFTE students with Individualized Education Plan (IEP) multiplied by an amount set by the legislature. </a:t>
            </a:r>
          </a:p>
          <a:p>
            <a:pPr lvl="1"/>
            <a:r>
              <a:rPr lang="en-US" dirty="0"/>
              <a:t>Special Education Safety Net – funds applied for separately based on high cost/high need students.  Received 99.8% of amount applied for in 20-21, totaling $631,500.</a:t>
            </a:r>
          </a:p>
          <a:p>
            <a:pPr lvl="1"/>
            <a:r>
              <a:rPr lang="en-US" dirty="0"/>
              <a:t>Learning Assistance Program (LAP) – remediation program, targeted for K-4 English and Language Arts (ELA).  Formula based on previous year district AAFTE and district poverty level and we allocated the district funds to CES, NFES and Yale.</a:t>
            </a:r>
          </a:p>
          <a:p>
            <a:pPr lvl="1"/>
            <a:r>
              <a:rPr lang="en-US" dirty="0"/>
              <a:t>LAP High Poverty – additional allocation based on school poverty level (In 20-21 received $102,000 for Columbia Elementary and $22,000 for TEAM High).</a:t>
            </a:r>
          </a:p>
          <a:p>
            <a:pPr marL="402336" lvl="1" indent="0">
              <a:buNone/>
            </a:pPr>
            <a:endParaRPr lang="en-US" dirty="0"/>
          </a:p>
          <a:p>
            <a:pPr lvl="1"/>
            <a:endParaRPr lang="en-US" dirty="0"/>
          </a:p>
        </p:txBody>
      </p:sp>
    </p:spTree>
    <p:extLst>
      <p:ext uri="{BB962C8B-B14F-4D97-AF65-F5344CB8AC3E}">
        <p14:creationId xmlns:p14="http://schemas.microsoft.com/office/powerpoint/2010/main" val="2664115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FE483-12AA-4EB3-8E99-A597EC2B4759}"/>
              </a:ext>
            </a:extLst>
          </p:cNvPr>
          <p:cNvSpPr>
            <a:spLocks noGrp="1"/>
          </p:cNvSpPr>
          <p:nvPr>
            <p:ph type="title"/>
          </p:nvPr>
        </p:nvSpPr>
        <p:spPr>
          <a:xfrm>
            <a:off x="866441" y="685801"/>
            <a:ext cx="6345260" cy="951164"/>
          </a:xfrm>
        </p:spPr>
        <p:txBody>
          <a:bodyPr/>
          <a:lstStyle/>
          <a:p>
            <a:pPr algn="ctr"/>
            <a:r>
              <a:rPr lang="en-US" sz="2000" dirty="0"/>
              <a:t>General Fund - Apportionment</a:t>
            </a:r>
            <a:br>
              <a:rPr lang="en-US" sz="2000" dirty="0"/>
            </a:br>
            <a:r>
              <a:rPr lang="en-US" sz="2000" dirty="0"/>
              <a:t>Other Categorical (Cont’d)</a:t>
            </a:r>
          </a:p>
        </p:txBody>
      </p:sp>
      <p:sp>
        <p:nvSpPr>
          <p:cNvPr id="3" name="Content Placeholder 2">
            <a:extLst>
              <a:ext uri="{FF2B5EF4-FFF2-40B4-BE49-F238E27FC236}">
                <a16:creationId xmlns:a16="http://schemas.microsoft.com/office/drawing/2014/main" id="{27C84D71-14A3-4E4E-8839-7543FBAFB48F}"/>
              </a:ext>
            </a:extLst>
          </p:cNvPr>
          <p:cNvSpPr>
            <a:spLocks noGrp="1"/>
          </p:cNvSpPr>
          <p:nvPr>
            <p:ph idx="1"/>
          </p:nvPr>
        </p:nvSpPr>
        <p:spPr>
          <a:xfrm>
            <a:off x="609600" y="2514599"/>
            <a:ext cx="8077200" cy="3962401"/>
          </a:xfrm>
        </p:spPr>
        <p:txBody>
          <a:bodyPr/>
          <a:lstStyle/>
          <a:p>
            <a:r>
              <a:rPr lang="en-US" dirty="0"/>
              <a:t>State Apportionment – Other/Categorical (Cont’d)</a:t>
            </a:r>
          </a:p>
          <a:p>
            <a:pPr lvl="1"/>
            <a:r>
              <a:rPr lang="en-US" dirty="0"/>
              <a:t>State Transitional Bilingual (STBP) – referred to as ELL. Funding to provide services to students who’s first language is not English,  Formula based on the AAFTE of students qualified (specific score on WAAS test).  Additional allocation to provide services for students who have exited the program</a:t>
            </a:r>
          </a:p>
          <a:p>
            <a:pPr lvl="1"/>
            <a:r>
              <a:rPr lang="en-US" dirty="0"/>
              <a:t>Highly Capable (Hi-C) – funding to provide services to students with accelerated learning capabilities.  Formula based on a 5% of district AAFTE (regardless of how many students qualify to participate in the program).  Funds expended for grades K-8.</a:t>
            </a:r>
          </a:p>
          <a:p>
            <a:pPr lvl="1"/>
            <a:r>
              <a:rPr lang="en-US" dirty="0"/>
              <a:t>Student Transportation Allocation Reporting System (STARS)– funding to provide transportation of students to and from school.  Formula based on number of to/from school destinations, number of students riding the bus and land area of the district (includes allocation for all KWRL districts)</a:t>
            </a:r>
          </a:p>
          <a:p>
            <a:endParaRPr lang="en-US" dirty="0"/>
          </a:p>
        </p:txBody>
      </p:sp>
    </p:spTree>
    <p:extLst>
      <p:ext uri="{BB962C8B-B14F-4D97-AF65-F5344CB8AC3E}">
        <p14:creationId xmlns:p14="http://schemas.microsoft.com/office/powerpoint/2010/main" val="1757080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B073D-EAAD-49EB-B63E-B2A091478351}"/>
              </a:ext>
            </a:extLst>
          </p:cNvPr>
          <p:cNvSpPr>
            <a:spLocks noGrp="1"/>
          </p:cNvSpPr>
          <p:nvPr>
            <p:ph type="title"/>
          </p:nvPr>
        </p:nvSpPr>
        <p:spPr/>
        <p:txBody>
          <a:bodyPr/>
          <a:lstStyle/>
          <a:p>
            <a:pPr algn="ctr"/>
            <a:r>
              <a:rPr lang="en-US" sz="2000" dirty="0"/>
              <a:t>General Fund</a:t>
            </a:r>
            <a:br>
              <a:rPr lang="en-US" sz="2000" dirty="0"/>
            </a:br>
            <a:r>
              <a:rPr lang="en-US" sz="2000" dirty="0" err="1"/>
              <a:t>Misc</a:t>
            </a:r>
            <a:r>
              <a:rPr lang="en-US" sz="2000" dirty="0"/>
              <a:t> State Programs</a:t>
            </a:r>
          </a:p>
        </p:txBody>
      </p:sp>
      <p:sp>
        <p:nvSpPr>
          <p:cNvPr id="3" name="Content Placeholder 2">
            <a:extLst>
              <a:ext uri="{FF2B5EF4-FFF2-40B4-BE49-F238E27FC236}">
                <a16:creationId xmlns:a16="http://schemas.microsoft.com/office/drawing/2014/main" id="{14EDA850-4306-411D-BBC7-DCCE7E713F68}"/>
              </a:ext>
            </a:extLst>
          </p:cNvPr>
          <p:cNvSpPr>
            <a:spLocks noGrp="1"/>
          </p:cNvSpPr>
          <p:nvPr>
            <p:ph idx="1"/>
          </p:nvPr>
        </p:nvSpPr>
        <p:spPr>
          <a:xfrm>
            <a:off x="685800" y="2400302"/>
            <a:ext cx="8077200" cy="4000498"/>
          </a:xfrm>
        </p:spPr>
        <p:txBody>
          <a:bodyPr>
            <a:normAutofit lnSpcReduction="10000"/>
          </a:bodyPr>
          <a:lstStyle/>
          <a:p>
            <a:r>
              <a:rPr lang="en-US" dirty="0"/>
              <a:t>Miscellaneous State Programs (Allocations and Competitive)</a:t>
            </a:r>
          </a:p>
          <a:p>
            <a:pPr lvl="1"/>
            <a:r>
              <a:rPr lang="en-US" dirty="0"/>
              <a:t>National Board Reimbursement (Allocation) – funds to reimburse district for stipends made to Nationally Board Certified teachers (we currently have  18 and they each receive $5,000 per year)</a:t>
            </a:r>
          </a:p>
          <a:p>
            <a:pPr lvl="1"/>
            <a:r>
              <a:rPr lang="en-US" dirty="0"/>
              <a:t>Dual Immersion Grant (Competitive) – funds applied for and granted to support the Dual Immersion program ($34,000 19-20 and $30,000 20-21, waiting for 21-22 application to open)</a:t>
            </a:r>
          </a:p>
          <a:p>
            <a:pPr lvl="1"/>
            <a:r>
              <a:rPr lang="en-US" dirty="0"/>
              <a:t>Homeless Student Stability Education Program (Competitive) – funds applied for and granted to support our homeless students ($17,500 in 20-21 and approved for $15,000 for 21-22)</a:t>
            </a:r>
          </a:p>
          <a:p>
            <a:pPr lvl="1"/>
            <a:r>
              <a:rPr lang="en-US" dirty="0" err="1"/>
              <a:t>Misc</a:t>
            </a:r>
            <a:r>
              <a:rPr lang="en-US" dirty="0"/>
              <a:t> Competitive – funds applied for and granted for </a:t>
            </a:r>
            <a:r>
              <a:rPr lang="en-US" dirty="0" err="1"/>
              <a:t>misc</a:t>
            </a:r>
            <a:r>
              <a:rPr lang="en-US" dirty="0"/>
              <a:t> programs such as Emergency Repairs, College Ready Math Curriculum for WHS, Food Service Equipment, WHS Robotics program, Grad Rate Improvement for TEAM High</a:t>
            </a:r>
          </a:p>
          <a:p>
            <a:pPr lvl="1"/>
            <a:endParaRPr lang="en-US" dirty="0"/>
          </a:p>
        </p:txBody>
      </p:sp>
    </p:spTree>
    <p:extLst>
      <p:ext uri="{BB962C8B-B14F-4D97-AF65-F5344CB8AC3E}">
        <p14:creationId xmlns:p14="http://schemas.microsoft.com/office/powerpoint/2010/main" val="105455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6423-BEB0-41B2-B32E-018DC9711775}"/>
              </a:ext>
            </a:extLst>
          </p:cNvPr>
          <p:cNvSpPr>
            <a:spLocks noGrp="1"/>
          </p:cNvSpPr>
          <p:nvPr>
            <p:ph type="title"/>
          </p:nvPr>
        </p:nvSpPr>
        <p:spPr/>
        <p:txBody>
          <a:bodyPr/>
          <a:lstStyle/>
          <a:p>
            <a:pPr algn="ctr"/>
            <a:r>
              <a:rPr lang="en-US" sz="2000" dirty="0"/>
              <a:t>General Fund</a:t>
            </a:r>
            <a:br>
              <a:rPr lang="en-US" sz="2000" dirty="0"/>
            </a:br>
            <a:r>
              <a:rPr lang="en-US" sz="2000" dirty="0"/>
              <a:t>Federal Revenues (Noncompetitive Allocations)</a:t>
            </a:r>
          </a:p>
        </p:txBody>
      </p:sp>
      <p:sp>
        <p:nvSpPr>
          <p:cNvPr id="3" name="Content Placeholder 2">
            <a:extLst>
              <a:ext uri="{FF2B5EF4-FFF2-40B4-BE49-F238E27FC236}">
                <a16:creationId xmlns:a16="http://schemas.microsoft.com/office/drawing/2014/main" id="{CF56814E-408C-41B0-8ECD-AE32952138D0}"/>
              </a:ext>
            </a:extLst>
          </p:cNvPr>
          <p:cNvSpPr>
            <a:spLocks noGrp="1"/>
          </p:cNvSpPr>
          <p:nvPr>
            <p:ph idx="1"/>
          </p:nvPr>
        </p:nvSpPr>
        <p:spPr>
          <a:xfrm>
            <a:off x="533400" y="2400302"/>
            <a:ext cx="8153400" cy="4229098"/>
          </a:xfrm>
        </p:spPr>
        <p:txBody>
          <a:bodyPr>
            <a:normAutofit fontScale="92500" lnSpcReduction="20000"/>
          </a:bodyPr>
          <a:lstStyle/>
          <a:p>
            <a:r>
              <a:rPr lang="en-US" dirty="0"/>
              <a:t>Federal – Allocations (Noncompetitive)</a:t>
            </a:r>
          </a:p>
          <a:p>
            <a:pPr lvl="1"/>
            <a:r>
              <a:rPr lang="en-US" dirty="0"/>
              <a:t>IDEA (Individuals with Disabilities Education Act) – funding allocated to supplement state funds to provide services to the special education students.   Funds received for Kindergarten through age 21 and for Preschool.</a:t>
            </a:r>
          </a:p>
          <a:p>
            <a:pPr lvl="1"/>
            <a:r>
              <a:rPr lang="en-US" dirty="0"/>
              <a:t>Carl Perkins  - funding provided to supplement state Career and Technical Education (CTE) programs.</a:t>
            </a:r>
          </a:p>
          <a:p>
            <a:pPr lvl="1"/>
            <a:r>
              <a:rPr lang="en-US" dirty="0"/>
              <a:t>Title One – remediation funds provided to supplement state remediation funds (LAP).  We have allocated LAP funds at the elementary schools and Title One funds at WMS.</a:t>
            </a:r>
          </a:p>
          <a:p>
            <a:pPr lvl="1"/>
            <a:r>
              <a:rPr lang="en-US" dirty="0"/>
              <a:t>Title II (High Quality Teachers and Principals) – funds used to provide professional development for certificated staff.</a:t>
            </a:r>
          </a:p>
          <a:p>
            <a:pPr lvl="1"/>
            <a:r>
              <a:rPr lang="en-US" dirty="0"/>
              <a:t>Tile III (English Language Learner) – funding allocated to supplement programs serving ELL students.  Used for class materials, curriculum and staff PD.</a:t>
            </a:r>
          </a:p>
          <a:p>
            <a:pPr lvl="1"/>
            <a:r>
              <a:rPr lang="en-US" dirty="0"/>
              <a:t>Title IV (Student Support and Academic Enrichment) – a portion of the funds must be used to provide a well-rounded education, improve school conditions for student learning and improve the use of technology.  Funds used for mental health services, technology training for staff and to reimburse students for college credits taken and earned at WHS.</a:t>
            </a:r>
          </a:p>
        </p:txBody>
      </p:sp>
    </p:spTree>
    <p:extLst>
      <p:ext uri="{BB962C8B-B14F-4D97-AF65-F5344CB8AC3E}">
        <p14:creationId xmlns:p14="http://schemas.microsoft.com/office/powerpoint/2010/main" val="236186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1300-0FDB-4394-96C6-61E9EFDF6B27}"/>
              </a:ext>
            </a:extLst>
          </p:cNvPr>
          <p:cNvSpPr>
            <a:spLocks noGrp="1"/>
          </p:cNvSpPr>
          <p:nvPr>
            <p:ph type="title"/>
          </p:nvPr>
        </p:nvSpPr>
        <p:spPr/>
        <p:txBody>
          <a:bodyPr/>
          <a:lstStyle/>
          <a:p>
            <a:pPr algn="ctr"/>
            <a:r>
              <a:rPr lang="en-US" sz="2000" dirty="0"/>
              <a:t>General Fund</a:t>
            </a:r>
            <a:br>
              <a:rPr lang="en-US" sz="2000" dirty="0"/>
            </a:br>
            <a:r>
              <a:rPr lang="en-US" sz="2000" dirty="0"/>
              <a:t>Federal Revenues (Competitive Grants)</a:t>
            </a:r>
          </a:p>
        </p:txBody>
      </p:sp>
      <p:sp>
        <p:nvSpPr>
          <p:cNvPr id="3" name="Content Placeholder 2">
            <a:extLst>
              <a:ext uri="{FF2B5EF4-FFF2-40B4-BE49-F238E27FC236}">
                <a16:creationId xmlns:a16="http://schemas.microsoft.com/office/drawing/2014/main" id="{91313A87-C229-4109-9BA5-5E83D27F8EDE}"/>
              </a:ext>
            </a:extLst>
          </p:cNvPr>
          <p:cNvSpPr>
            <a:spLocks noGrp="1"/>
          </p:cNvSpPr>
          <p:nvPr>
            <p:ph idx="1"/>
          </p:nvPr>
        </p:nvSpPr>
        <p:spPr/>
        <p:txBody>
          <a:bodyPr/>
          <a:lstStyle/>
          <a:p>
            <a:r>
              <a:rPr lang="en-US" dirty="0"/>
              <a:t>Federal Grants (Competitive)</a:t>
            </a:r>
          </a:p>
          <a:p>
            <a:pPr lvl="1"/>
            <a:r>
              <a:rPr lang="en-US" dirty="0"/>
              <a:t>McKinney Vento Grant – 3 year grant received 19-20 through 21-22 to supplement services to our homeless population</a:t>
            </a:r>
          </a:p>
          <a:p>
            <a:pPr lvl="1"/>
            <a:endParaRPr lang="en-US" dirty="0"/>
          </a:p>
        </p:txBody>
      </p:sp>
    </p:spTree>
    <p:extLst>
      <p:ext uri="{BB962C8B-B14F-4D97-AF65-F5344CB8AC3E}">
        <p14:creationId xmlns:p14="http://schemas.microsoft.com/office/powerpoint/2010/main" val="1123366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543BC-3483-44F0-9340-ECC7E77BC88F}"/>
              </a:ext>
            </a:extLst>
          </p:cNvPr>
          <p:cNvSpPr>
            <a:spLocks noGrp="1"/>
          </p:cNvSpPr>
          <p:nvPr>
            <p:ph type="title"/>
          </p:nvPr>
        </p:nvSpPr>
        <p:spPr/>
        <p:txBody>
          <a:bodyPr/>
          <a:lstStyle/>
          <a:p>
            <a:pPr algn="ctr"/>
            <a:r>
              <a:rPr lang="en-US" sz="2000" dirty="0"/>
              <a:t>General Fund</a:t>
            </a:r>
            <a:br>
              <a:rPr lang="en-US" sz="2000" dirty="0"/>
            </a:br>
            <a:r>
              <a:rPr lang="en-US" sz="2000" dirty="0"/>
              <a:t>Expenditures</a:t>
            </a:r>
          </a:p>
        </p:txBody>
      </p:sp>
      <p:sp>
        <p:nvSpPr>
          <p:cNvPr id="3" name="Content Placeholder 2">
            <a:extLst>
              <a:ext uri="{FF2B5EF4-FFF2-40B4-BE49-F238E27FC236}">
                <a16:creationId xmlns:a16="http://schemas.microsoft.com/office/drawing/2014/main" id="{E8346CA6-2D26-4BE3-B972-067E68DD1868}"/>
              </a:ext>
            </a:extLst>
          </p:cNvPr>
          <p:cNvSpPr>
            <a:spLocks noGrp="1"/>
          </p:cNvSpPr>
          <p:nvPr>
            <p:ph idx="1"/>
          </p:nvPr>
        </p:nvSpPr>
        <p:spPr>
          <a:xfrm>
            <a:off x="457200" y="2489201"/>
            <a:ext cx="8305800" cy="4140199"/>
          </a:xfrm>
        </p:spPr>
        <p:txBody>
          <a:bodyPr>
            <a:normAutofit fontScale="92500" lnSpcReduction="10000"/>
          </a:bodyPr>
          <a:lstStyle/>
          <a:p>
            <a:r>
              <a:rPr lang="en-US" dirty="0"/>
              <a:t>The General Fund expenditures are separated into programs.  Some programs are offset by only state funds or only Federal Funds (and match up with the state and federal revenues) while others include revenues from multiple sources.</a:t>
            </a:r>
          </a:p>
          <a:p>
            <a:pPr lvl="1"/>
            <a:r>
              <a:rPr lang="en-US" dirty="0"/>
              <a:t>Basic Education (01), ALE (02), CTE (31 and 34), Districtwide Support (97) – the expenditures in these programs are the programs offset by general apportionment revenues.  However, there are not enough apportionment funds to cover all expenditures, so local levy funds are also used.</a:t>
            </a:r>
          </a:p>
          <a:p>
            <a:pPr lvl="1"/>
            <a:r>
              <a:rPr lang="en-US" dirty="0"/>
              <a:t>Special Education (21 and 24) – these expenditures are predominantly covered by State (21) and Federal (24) funds.  As we are required to serve all students according to their IEP’s Special Education is also underfunded and we use approximately $400,000 to $700,000 per year in levy funds to support the program.</a:t>
            </a:r>
          </a:p>
          <a:p>
            <a:pPr lvl="1"/>
            <a:r>
              <a:rPr lang="en-US" dirty="0"/>
              <a:t>Carl Perkins (38), Title One (51), Title II/IV (52), Title III (64) – these program expenditures match up with the corresponding revenues and are only from Federal sources .  The dollars budgeted and spent are determined by the Federal allocation</a:t>
            </a:r>
          </a:p>
        </p:txBody>
      </p:sp>
    </p:spTree>
    <p:extLst>
      <p:ext uri="{BB962C8B-B14F-4D97-AF65-F5344CB8AC3E}">
        <p14:creationId xmlns:p14="http://schemas.microsoft.com/office/powerpoint/2010/main" val="76718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4D0AD-F627-4EC5-B899-560B4BA6DE05}"/>
              </a:ext>
            </a:extLst>
          </p:cNvPr>
          <p:cNvSpPr>
            <a:spLocks noGrp="1"/>
          </p:cNvSpPr>
          <p:nvPr>
            <p:ph type="title"/>
          </p:nvPr>
        </p:nvSpPr>
        <p:spPr/>
        <p:txBody>
          <a:bodyPr/>
          <a:lstStyle/>
          <a:p>
            <a:pPr algn="ctr"/>
            <a:r>
              <a:rPr lang="en-US" sz="2000" dirty="0"/>
              <a:t>General Fund</a:t>
            </a:r>
            <a:br>
              <a:rPr lang="en-US" sz="2000" dirty="0"/>
            </a:br>
            <a:r>
              <a:rPr lang="en-US" sz="2000" dirty="0"/>
              <a:t>Expenditures (Cont’d)</a:t>
            </a:r>
          </a:p>
        </p:txBody>
      </p:sp>
      <p:sp>
        <p:nvSpPr>
          <p:cNvPr id="3" name="Content Placeholder 2">
            <a:extLst>
              <a:ext uri="{FF2B5EF4-FFF2-40B4-BE49-F238E27FC236}">
                <a16:creationId xmlns:a16="http://schemas.microsoft.com/office/drawing/2014/main" id="{D20CCE23-8D3B-47D8-9863-EC737D7692F2}"/>
              </a:ext>
            </a:extLst>
          </p:cNvPr>
          <p:cNvSpPr>
            <a:spLocks noGrp="1"/>
          </p:cNvSpPr>
          <p:nvPr>
            <p:ph idx="1"/>
          </p:nvPr>
        </p:nvSpPr>
        <p:spPr>
          <a:xfrm>
            <a:off x="457200" y="2489201"/>
            <a:ext cx="8153400" cy="4216399"/>
          </a:xfrm>
        </p:spPr>
        <p:txBody>
          <a:bodyPr>
            <a:normAutofit fontScale="77500" lnSpcReduction="20000"/>
          </a:bodyPr>
          <a:lstStyle/>
          <a:p>
            <a:pPr lvl="1"/>
            <a:r>
              <a:rPr lang="en-US" dirty="0"/>
              <a:t>LAP (55), Miscellaneous State (58), ELL (65) and Hi-C (74) – these programs are funded by state funds only and are called the categorical programs.</a:t>
            </a:r>
          </a:p>
          <a:p>
            <a:pPr lvl="1"/>
            <a:r>
              <a:rPr lang="en-US" dirty="0"/>
              <a:t>Food Service (98) – this program pays for all salaries, benefits, the Sodexo contract and supplies for the district meal service program.  The program is funded by student fees (local), state, Federal and levy funds.</a:t>
            </a:r>
          </a:p>
          <a:p>
            <a:pPr lvl="1"/>
            <a:r>
              <a:rPr lang="en-US" dirty="0"/>
              <a:t>Transportation – this program accounts for all to/from transportation for the Kalama, Woodland, Ridgefield and LaCenter school districts KWRL).  The program is funded by state apportionment funds.  Expenditures that are not covered by state apportionment funds are split among the 4 districts (based upon each district’s percentage of hours and miles).  The other districts make monthly payments to Woodland to cover unfunded, utilities for the 2 sites and administrative fees (to cover Supt, Business Manager, Payroll, HR and Technology department costs allocated to the Co-Op).</a:t>
            </a:r>
          </a:p>
          <a:p>
            <a:pPr lvl="1"/>
            <a:r>
              <a:rPr lang="en-US" dirty="0"/>
              <a:t>Daycare (88) – The expenditures include salaries and benefits of the staff and also supplies used by the programs.  When the elementary schools were reconfigured we added a program at NFES.  The programs are supported through user fees and the program has also been approved by DSHS as a site for low income families, so we receive monthly payments from DSHS.</a:t>
            </a:r>
          </a:p>
          <a:p>
            <a:pPr lvl="1"/>
            <a:r>
              <a:rPr lang="en-US" dirty="0"/>
              <a:t>Other Locally funded Programs (69 &amp; 89) – these programs include expenditures to offset any donations that we receive from private donors, WEA, the PTSA and the Southwest Community Foundation (to name a few).  This program also includes the expenditures of the Family Resource Center that are not covered by other state or federal funds.  This includes support of the center itself, the school food pantries and the Back to School Bash.</a:t>
            </a:r>
          </a:p>
        </p:txBody>
      </p:sp>
    </p:spTree>
    <p:extLst>
      <p:ext uri="{BB962C8B-B14F-4D97-AF65-F5344CB8AC3E}">
        <p14:creationId xmlns:p14="http://schemas.microsoft.com/office/powerpoint/2010/main" val="4082245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6413-CFA4-482B-A191-A3FFB26CB648}"/>
              </a:ext>
            </a:extLst>
          </p:cNvPr>
          <p:cNvSpPr>
            <a:spLocks noGrp="1"/>
          </p:cNvSpPr>
          <p:nvPr>
            <p:ph type="title"/>
          </p:nvPr>
        </p:nvSpPr>
        <p:spPr/>
        <p:txBody>
          <a:bodyPr/>
          <a:lstStyle/>
          <a:p>
            <a:r>
              <a:rPr lang="en-US" sz="2000" dirty="0"/>
              <a:t>COVID 19 – Past, Present and Future Effects</a:t>
            </a:r>
            <a:r>
              <a:rPr lang="en-US" dirty="0"/>
              <a:t>	</a:t>
            </a:r>
          </a:p>
        </p:txBody>
      </p:sp>
      <p:sp>
        <p:nvSpPr>
          <p:cNvPr id="3" name="Content Placeholder 2">
            <a:extLst>
              <a:ext uri="{FF2B5EF4-FFF2-40B4-BE49-F238E27FC236}">
                <a16:creationId xmlns:a16="http://schemas.microsoft.com/office/drawing/2014/main" id="{94CDA44D-28F3-4073-9BE9-3B12F413806D}"/>
              </a:ext>
            </a:extLst>
          </p:cNvPr>
          <p:cNvSpPr>
            <a:spLocks noGrp="1"/>
          </p:cNvSpPr>
          <p:nvPr>
            <p:ph idx="1"/>
          </p:nvPr>
        </p:nvSpPr>
        <p:spPr>
          <a:xfrm>
            <a:off x="609600" y="2489201"/>
            <a:ext cx="8077199" cy="3530599"/>
          </a:xfrm>
        </p:spPr>
        <p:txBody>
          <a:bodyPr>
            <a:normAutofit fontScale="92500" lnSpcReduction="20000"/>
          </a:bodyPr>
          <a:lstStyle/>
          <a:p>
            <a:r>
              <a:rPr lang="en-US" dirty="0"/>
              <a:t>Effects of Covid19 – March 2020-August 2020</a:t>
            </a:r>
          </a:p>
          <a:p>
            <a:pPr lvl="1"/>
            <a:r>
              <a:rPr lang="en-US" dirty="0"/>
              <a:t>Received full state apportionment, Federal allocations and local levy and LEA funds for 19-20 year</a:t>
            </a:r>
          </a:p>
          <a:p>
            <a:pPr lvl="1"/>
            <a:r>
              <a:rPr lang="en-US" dirty="0"/>
              <a:t>No collection of local revenues including food service, participation fees, class fees and daycare fees (rec’d $20,000 grant from Cowlitz Tribe to cover WCC costs for reopening in June)</a:t>
            </a:r>
          </a:p>
          <a:p>
            <a:pPr lvl="1"/>
            <a:r>
              <a:rPr lang="en-US" dirty="0"/>
              <a:t>Enrollment for April-June based on historical </a:t>
            </a:r>
            <a:r>
              <a:rPr lang="en-US" dirty="0" err="1"/>
              <a:t>inc</a:t>
            </a:r>
            <a:r>
              <a:rPr lang="en-US" dirty="0"/>
              <a:t>/</a:t>
            </a:r>
            <a:r>
              <a:rPr lang="en-US" dirty="0" err="1"/>
              <a:t>dec</a:t>
            </a:r>
            <a:endParaRPr lang="en-US" dirty="0"/>
          </a:p>
          <a:p>
            <a:pPr lvl="1"/>
            <a:r>
              <a:rPr lang="en-US" dirty="0"/>
              <a:t>All staff kept in paid status – provided remote learning, meal deliveries, online access, family support to keep staff working, though some made decision not to work</a:t>
            </a:r>
          </a:p>
          <a:p>
            <a:pPr lvl="1"/>
            <a:r>
              <a:rPr lang="en-US" dirty="0"/>
              <a:t>Decrease in expenditures (utilities, supplies, services) resulting in fund balance increase of $1,258,000</a:t>
            </a:r>
          </a:p>
          <a:p>
            <a:pPr lvl="1"/>
            <a:r>
              <a:rPr lang="en-US" dirty="0"/>
              <a:t>Received first of 3 ESSER Grants (Federal) in the amount of $390,000 – no funds claimed in 19-20 fiscal year</a:t>
            </a:r>
          </a:p>
          <a:p>
            <a:pPr marL="402336"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918436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6413-CFA4-482B-A191-A3FFB26CB648}"/>
              </a:ext>
            </a:extLst>
          </p:cNvPr>
          <p:cNvSpPr>
            <a:spLocks noGrp="1"/>
          </p:cNvSpPr>
          <p:nvPr>
            <p:ph type="title"/>
          </p:nvPr>
        </p:nvSpPr>
        <p:spPr/>
        <p:txBody>
          <a:bodyPr/>
          <a:lstStyle/>
          <a:p>
            <a:r>
              <a:rPr lang="en-US" sz="2000" dirty="0"/>
              <a:t>COVID 19 – Past, Present and Future (Cont’d)</a:t>
            </a:r>
          </a:p>
        </p:txBody>
      </p:sp>
      <p:sp>
        <p:nvSpPr>
          <p:cNvPr id="3" name="Content Placeholder 2">
            <a:extLst>
              <a:ext uri="{FF2B5EF4-FFF2-40B4-BE49-F238E27FC236}">
                <a16:creationId xmlns:a16="http://schemas.microsoft.com/office/drawing/2014/main" id="{94CDA44D-28F3-4073-9BE9-3B12F413806D}"/>
              </a:ext>
            </a:extLst>
          </p:cNvPr>
          <p:cNvSpPr>
            <a:spLocks noGrp="1"/>
          </p:cNvSpPr>
          <p:nvPr>
            <p:ph idx="1"/>
          </p:nvPr>
        </p:nvSpPr>
        <p:spPr>
          <a:xfrm>
            <a:off x="609600" y="2489201"/>
            <a:ext cx="8077199" cy="3530599"/>
          </a:xfrm>
        </p:spPr>
        <p:txBody>
          <a:bodyPr>
            <a:normAutofit fontScale="85000" lnSpcReduction="20000"/>
          </a:bodyPr>
          <a:lstStyle/>
          <a:p>
            <a:r>
              <a:rPr lang="en-US" dirty="0"/>
              <a:t>Effects of Covid19 – September 2020 through January 2021</a:t>
            </a:r>
          </a:p>
          <a:p>
            <a:pPr lvl="1"/>
            <a:r>
              <a:rPr lang="en-US" dirty="0"/>
              <a:t>Apportionment based on formulas for actual student FTE (enrollments for BEA, Special Ed, ELL).  Enrollments down approximately 3% from budget – revenues approximately $800,000 less than budgeted</a:t>
            </a:r>
          </a:p>
          <a:p>
            <a:pPr lvl="1"/>
            <a:r>
              <a:rPr lang="en-US" dirty="0"/>
              <a:t>Transportation allocation based on actual students transported in Spring (no students transported), Fall and Winter (approximately 30% of normal) resulting in Transportation allocation being $2,195,000 less than budget</a:t>
            </a:r>
          </a:p>
          <a:p>
            <a:pPr lvl="1"/>
            <a:r>
              <a:rPr lang="en-US" dirty="0"/>
              <a:t>Remote learning kept certificated and other classroom staff working, but made decision to furlough bus drivers, mechanics, KWRL Office, cooks and custodians, since there was less work.  This provided some relief to the decreases in revenues from lower enrollments.</a:t>
            </a:r>
          </a:p>
          <a:p>
            <a:pPr lvl="1"/>
            <a:r>
              <a:rPr lang="en-US" dirty="0"/>
              <a:t>Staff in buildings, but not all students saved costs in supplies, utilities and fuel.</a:t>
            </a:r>
          </a:p>
          <a:p>
            <a:pPr lvl="1"/>
            <a:r>
              <a:rPr lang="en-US" dirty="0"/>
              <a:t>Spent money on PPE, technology and various other </a:t>
            </a:r>
            <a:r>
              <a:rPr lang="en-US" dirty="0" err="1"/>
              <a:t>Covid</a:t>
            </a:r>
            <a:r>
              <a:rPr lang="en-US" dirty="0"/>
              <a:t> items, but were able to use ESSER funds to cover (claimed full $390,000 ESSER I).</a:t>
            </a:r>
          </a:p>
          <a:p>
            <a:pPr lvl="1"/>
            <a:r>
              <a:rPr lang="en-US" dirty="0"/>
              <a:t>Projected fund balance to  decrease by approximately $260,000.</a:t>
            </a:r>
          </a:p>
          <a:p>
            <a:pPr lvl="1"/>
            <a:endParaRPr lang="en-US" dirty="0"/>
          </a:p>
          <a:p>
            <a:pPr lvl="1"/>
            <a:endParaRPr lang="en-US" dirty="0"/>
          </a:p>
        </p:txBody>
      </p:sp>
    </p:spTree>
    <p:extLst>
      <p:ext uri="{BB962C8B-B14F-4D97-AF65-F5344CB8AC3E}">
        <p14:creationId xmlns:p14="http://schemas.microsoft.com/office/powerpoint/2010/main" val="216363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71BC-A079-44B3-8C10-1108CBA05C5D}"/>
              </a:ext>
            </a:extLst>
          </p:cNvPr>
          <p:cNvSpPr>
            <a:spLocks noGrp="1"/>
          </p:cNvSpPr>
          <p:nvPr>
            <p:ph type="title"/>
          </p:nvPr>
        </p:nvSpPr>
        <p:spPr/>
        <p:txBody>
          <a:bodyPr/>
          <a:lstStyle/>
          <a:p>
            <a:r>
              <a:rPr lang="en-US" dirty="0"/>
              <a:t>Executive Summary</a:t>
            </a:r>
          </a:p>
        </p:txBody>
      </p:sp>
      <p:sp>
        <p:nvSpPr>
          <p:cNvPr id="6" name="Content Placeholder 5">
            <a:extLst>
              <a:ext uri="{FF2B5EF4-FFF2-40B4-BE49-F238E27FC236}">
                <a16:creationId xmlns:a16="http://schemas.microsoft.com/office/drawing/2014/main" id="{38EA5C7C-D89E-49A5-A656-269D89956632}"/>
              </a:ext>
            </a:extLst>
          </p:cNvPr>
          <p:cNvSpPr>
            <a:spLocks noGrp="1"/>
          </p:cNvSpPr>
          <p:nvPr>
            <p:ph idx="1"/>
          </p:nvPr>
        </p:nvSpPr>
        <p:spPr>
          <a:xfrm>
            <a:off x="457200" y="2590800"/>
            <a:ext cx="8153400" cy="3962400"/>
          </a:xfrm>
        </p:spPr>
        <p:txBody>
          <a:bodyPr>
            <a:normAutofit fontScale="77500" lnSpcReduction="20000"/>
          </a:bodyPr>
          <a:lstStyle/>
          <a:p>
            <a:r>
              <a:rPr lang="en-US" dirty="0"/>
              <a:t>OSPI has published the </a:t>
            </a:r>
            <a:r>
              <a:rPr lang="en-US" dirty="0">
                <a:hlinkClick r:id="rId2"/>
              </a:rPr>
              <a:t>Organization and Financing of Schools – 2020 Edition</a:t>
            </a:r>
            <a:r>
              <a:rPr lang="en-US" dirty="0"/>
              <a:t>. This has a wealth of information, including the Executive Summary on pages 13-15, which outlines the hierarchy of schools in WA.</a:t>
            </a:r>
          </a:p>
          <a:p>
            <a:r>
              <a:rPr lang="en-US" dirty="0"/>
              <a:t>The State Constitution establishes the education of all students as the paramount duty of the state.</a:t>
            </a:r>
          </a:p>
          <a:p>
            <a:r>
              <a:rPr lang="en-US" dirty="0"/>
              <a:t>The Locally elected school boards are ultimately responsible for the financial management, hiring a Superintendent who is responsible for the day-to-day management.</a:t>
            </a:r>
          </a:p>
          <a:p>
            <a:r>
              <a:rPr lang="en-US" dirty="0"/>
              <a:t>Public school districts must operate within the constraints of the laws passed by US Congress, Regulations set by the Dept of Education, laws passed by the WA State Legislature (RCW), OSPI and State Board of Education (SBE) rules implementing these laws (WAC) and rules set by the Professional Education Standards Board (PESB).</a:t>
            </a:r>
          </a:p>
          <a:p>
            <a:r>
              <a:rPr lang="en-US" dirty="0"/>
              <a:t>The complexity of school funding arises from the State formula-funded apportionment programs, State grant programs, Federal grant programs and local school district levies.</a:t>
            </a:r>
          </a:p>
          <a:p>
            <a:r>
              <a:rPr lang="en-US" dirty="0"/>
              <a:t>School districts use the School District Accounting Manual to account for all revenues and expenditures and report annually to OSPI.  The WA State Auditor’s Office examines operations and financial records for compliance with applicable State and Federal requirements.</a:t>
            </a:r>
          </a:p>
          <a:p>
            <a:endParaRPr lang="en-US" dirty="0"/>
          </a:p>
        </p:txBody>
      </p:sp>
    </p:spTree>
    <p:extLst>
      <p:ext uri="{BB962C8B-B14F-4D97-AF65-F5344CB8AC3E}">
        <p14:creationId xmlns:p14="http://schemas.microsoft.com/office/powerpoint/2010/main" val="1430166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6413-CFA4-482B-A191-A3FFB26CB648}"/>
              </a:ext>
            </a:extLst>
          </p:cNvPr>
          <p:cNvSpPr>
            <a:spLocks noGrp="1"/>
          </p:cNvSpPr>
          <p:nvPr>
            <p:ph type="title"/>
          </p:nvPr>
        </p:nvSpPr>
        <p:spPr/>
        <p:txBody>
          <a:bodyPr/>
          <a:lstStyle/>
          <a:p>
            <a:r>
              <a:rPr lang="en-US" sz="2000" dirty="0"/>
              <a:t>COVID 19 – Past, Present and Future (Cont’d)</a:t>
            </a:r>
          </a:p>
        </p:txBody>
      </p:sp>
      <p:sp>
        <p:nvSpPr>
          <p:cNvPr id="3" name="Content Placeholder 2">
            <a:extLst>
              <a:ext uri="{FF2B5EF4-FFF2-40B4-BE49-F238E27FC236}">
                <a16:creationId xmlns:a16="http://schemas.microsoft.com/office/drawing/2014/main" id="{94CDA44D-28F3-4073-9BE9-3B12F413806D}"/>
              </a:ext>
            </a:extLst>
          </p:cNvPr>
          <p:cNvSpPr>
            <a:spLocks noGrp="1"/>
          </p:cNvSpPr>
          <p:nvPr>
            <p:ph idx="1"/>
          </p:nvPr>
        </p:nvSpPr>
        <p:spPr>
          <a:xfrm>
            <a:off x="609600" y="2489201"/>
            <a:ext cx="8077199" cy="3530599"/>
          </a:xfrm>
        </p:spPr>
        <p:txBody>
          <a:bodyPr>
            <a:normAutofit fontScale="85000" lnSpcReduction="10000"/>
          </a:bodyPr>
          <a:lstStyle/>
          <a:p>
            <a:r>
              <a:rPr lang="en-US" dirty="0"/>
              <a:t>Effects of Covid19 – February 2021 through June 2021</a:t>
            </a:r>
          </a:p>
          <a:p>
            <a:pPr lvl="1"/>
            <a:r>
              <a:rPr lang="en-US" dirty="0"/>
              <a:t>2021 Legislative session allocated $1,121,000 for Transportation (KWRL) for 20-21 fiscal year</a:t>
            </a:r>
          </a:p>
          <a:p>
            <a:pPr lvl="1"/>
            <a:r>
              <a:rPr lang="en-US" dirty="0"/>
              <a:t>Received notification that FEMA rules for </a:t>
            </a:r>
            <a:r>
              <a:rPr lang="en-US" dirty="0" err="1"/>
              <a:t>Covid</a:t>
            </a:r>
            <a:r>
              <a:rPr lang="en-US" dirty="0"/>
              <a:t> changed and will now cover PPE and Custodial overtime for disinfecting and sanitizing from February 2021 through September 2021 (this looks to be approximately $90,000 in reimbursements)</a:t>
            </a:r>
          </a:p>
          <a:p>
            <a:pPr lvl="1"/>
            <a:r>
              <a:rPr lang="en-US" dirty="0"/>
              <a:t>Students returned to the classrooms, increasing meal counts and revenues, but not increasing enrollment.  Enrollment has continued to decrease each month.</a:t>
            </a:r>
          </a:p>
          <a:p>
            <a:pPr lvl="1"/>
            <a:r>
              <a:rPr lang="en-US" dirty="0"/>
              <a:t>With students back in buildings, expenditures for supplies, utilities, substitutes, fuel, all increased through end of school year.</a:t>
            </a:r>
          </a:p>
          <a:p>
            <a:pPr lvl="1"/>
            <a:r>
              <a:rPr lang="en-US" dirty="0"/>
              <a:t>Projected fund balance to increase by approximately $400,000.</a:t>
            </a:r>
          </a:p>
          <a:p>
            <a:pPr lvl="1"/>
            <a:r>
              <a:rPr lang="en-US" dirty="0"/>
              <a:t>Received notification of ESSER II funds of $1,509,000 and ESSER III funds of $3,390,000</a:t>
            </a:r>
          </a:p>
          <a:p>
            <a:pPr lvl="1"/>
            <a:endParaRPr lang="en-US" dirty="0"/>
          </a:p>
          <a:p>
            <a:pPr lvl="1"/>
            <a:endParaRPr lang="en-US" dirty="0"/>
          </a:p>
        </p:txBody>
      </p:sp>
    </p:spTree>
    <p:extLst>
      <p:ext uri="{BB962C8B-B14F-4D97-AF65-F5344CB8AC3E}">
        <p14:creationId xmlns:p14="http://schemas.microsoft.com/office/powerpoint/2010/main" val="995019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6413-CFA4-482B-A191-A3FFB26CB648}"/>
              </a:ext>
            </a:extLst>
          </p:cNvPr>
          <p:cNvSpPr>
            <a:spLocks noGrp="1"/>
          </p:cNvSpPr>
          <p:nvPr>
            <p:ph type="title"/>
          </p:nvPr>
        </p:nvSpPr>
        <p:spPr/>
        <p:txBody>
          <a:bodyPr/>
          <a:lstStyle/>
          <a:p>
            <a:r>
              <a:rPr lang="en-US" sz="2000" dirty="0"/>
              <a:t>COVID 19 – Past, Present and Future (Cont’d)</a:t>
            </a:r>
          </a:p>
        </p:txBody>
      </p:sp>
      <p:sp>
        <p:nvSpPr>
          <p:cNvPr id="3" name="Content Placeholder 2">
            <a:extLst>
              <a:ext uri="{FF2B5EF4-FFF2-40B4-BE49-F238E27FC236}">
                <a16:creationId xmlns:a16="http://schemas.microsoft.com/office/drawing/2014/main" id="{94CDA44D-28F3-4073-9BE9-3B12F413806D}"/>
              </a:ext>
            </a:extLst>
          </p:cNvPr>
          <p:cNvSpPr>
            <a:spLocks noGrp="1"/>
          </p:cNvSpPr>
          <p:nvPr>
            <p:ph idx="1"/>
          </p:nvPr>
        </p:nvSpPr>
        <p:spPr>
          <a:xfrm>
            <a:off x="609600" y="2489201"/>
            <a:ext cx="8077199" cy="3530599"/>
          </a:xfrm>
        </p:spPr>
        <p:txBody>
          <a:bodyPr>
            <a:normAutofit fontScale="92500" lnSpcReduction="20000"/>
          </a:bodyPr>
          <a:lstStyle/>
          <a:p>
            <a:r>
              <a:rPr lang="en-US" dirty="0"/>
              <a:t>Effects of Covid19 – July 2021 and Beyond</a:t>
            </a:r>
          </a:p>
          <a:p>
            <a:pPr lvl="1"/>
            <a:r>
              <a:rPr lang="en-US" dirty="0"/>
              <a:t>Developed a broad plan for spending the ESSER II funds.</a:t>
            </a:r>
          </a:p>
          <a:p>
            <a:pPr lvl="1"/>
            <a:r>
              <a:rPr lang="en-US" dirty="0"/>
              <a:t>Offering expanded summer school this summer, using a combination of Title One, LAP, McKinney Vento and ESSER funds.</a:t>
            </a:r>
          </a:p>
          <a:p>
            <a:pPr lvl="1"/>
            <a:r>
              <a:rPr lang="en-US" dirty="0"/>
              <a:t>Working on plan to bring students back to pre-pandemic academic levels, including summer school, curriculum, and other programs.</a:t>
            </a:r>
          </a:p>
          <a:p>
            <a:pPr lvl="1"/>
            <a:r>
              <a:rPr lang="en-US" dirty="0"/>
              <a:t>Budgeting 2 new positions (Counselor/Social Worker) using ESSER funds for the next few years.</a:t>
            </a:r>
          </a:p>
          <a:p>
            <a:pPr lvl="1"/>
            <a:r>
              <a:rPr lang="en-US" dirty="0"/>
              <a:t>Working on projecting enrollment for 21-22.  Working closely with Jody and the building principals and gathering information on TEAM and LRA numbers for next year and how they will affect enrollment in the other buildings.</a:t>
            </a:r>
          </a:p>
          <a:p>
            <a:pPr lvl="1"/>
            <a:r>
              <a:rPr lang="en-US" dirty="0"/>
              <a:t>ESSER funds will need to be fully spent by 2024, so we have some time.  We must spend 20% of ESSER III funds on </a:t>
            </a:r>
            <a:r>
              <a:rPr lang="en-US"/>
              <a:t>academic learning loss ($678,000)</a:t>
            </a:r>
            <a:endParaRPr lang="en-US" dirty="0"/>
          </a:p>
          <a:p>
            <a:pPr lvl="1"/>
            <a:endParaRPr lang="en-US" dirty="0"/>
          </a:p>
          <a:p>
            <a:pPr lvl="1"/>
            <a:endParaRPr lang="en-US" dirty="0"/>
          </a:p>
        </p:txBody>
      </p:sp>
    </p:spTree>
    <p:extLst>
      <p:ext uri="{BB962C8B-B14F-4D97-AF65-F5344CB8AC3E}">
        <p14:creationId xmlns:p14="http://schemas.microsoft.com/office/powerpoint/2010/main" val="426348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AE00C-9BA9-4673-8EF7-D1EACB9139C0}"/>
              </a:ext>
            </a:extLst>
          </p:cNvPr>
          <p:cNvSpPr>
            <a:spLocks noGrp="1"/>
          </p:cNvSpPr>
          <p:nvPr>
            <p:ph type="title"/>
          </p:nvPr>
        </p:nvSpPr>
        <p:spPr/>
        <p:txBody>
          <a:bodyPr/>
          <a:lstStyle/>
          <a:p>
            <a:pPr algn="ctr"/>
            <a:r>
              <a:rPr lang="en-US" sz="2000" dirty="0"/>
              <a:t>WA School Funding</a:t>
            </a:r>
            <a:br>
              <a:rPr lang="en-US" sz="2000" dirty="0"/>
            </a:br>
            <a:r>
              <a:rPr lang="en-US" sz="2000" dirty="0"/>
              <a:t>Funds</a:t>
            </a:r>
          </a:p>
        </p:txBody>
      </p:sp>
      <p:sp>
        <p:nvSpPr>
          <p:cNvPr id="3" name="Content Placeholder 2">
            <a:extLst>
              <a:ext uri="{FF2B5EF4-FFF2-40B4-BE49-F238E27FC236}">
                <a16:creationId xmlns:a16="http://schemas.microsoft.com/office/drawing/2014/main" id="{C73925EC-E4C7-440C-B249-42776A06DAA6}"/>
              </a:ext>
            </a:extLst>
          </p:cNvPr>
          <p:cNvSpPr>
            <a:spLocks noGrp="1"/>
          </p:cNvSpPr>
          <p:nvPr>
            <p:ph idx="1"/>
          </p:nvPr>
        </p:nvSpPr>
        <p:spPr>
          <a:xfrm>
            <a:off x="533400" y="2489201"/>
            <a:ext cx="8077200" cy="4140199"/>
          </a:xfrm>
        </p:spPr>
        <p:txBody>
          <a:bodyPr>
            <a:normAutofit fontScale="85000" lnSpcReduction="20000"/>
          </a:bodyPr>
          <a:lstStyle/>
          <a:p>
            <a:r>
              <a:rPr lang="en-US" dirty="0"/>
              <a:t>School accounting requires separate and distinct funds to account for revenues and expenditures</a:t>
            </a:r>
          </a:p>
          <a:p>
            <a:pPr lvl="1"/>
            <a:r>
              <a:rPr lang="en-US" dirty="0"/>
              <a:t>General Fund – all operating revenues and expenditures of the district</a:t>
            </a:r>
          </a:p>
          <a:p>
            <a:pPr lvl="1"/>
            <a:r>
              <a:rPr lang="en-US" dirty="0"/>
              <a:t>Capital Projects Fund – revenues consist of bond proceeds, impact fees, funds transferred from GF, contributions from the KWRL districts.  Expenditures include large projects, such as new buildings, property, roof replacements, portables, and KWRL projects.</a:t>
            </a:r>
          </a:p>
          <a:p>
            <a:pPr lvl="1"/>
            <a:r>
              <a:rPr lang="en-US" dirty="0"/>
              <a:t>Debt Service Fund – all debt is paid from this fund.  We only have bond debt, so the revenues are made up of property taxes and investment earnings.  Expenditures are for bond principle and interest.</a:t>
            </a:r>
          </a:p>
          <a:p>
            <a:pPr lvl="1"/>
            <a:r>
              <a:rPr lang="en-US" dirty="0"/>
              <a:t>ASB Fund – called a special revenue fund this fund has special rules that allow schools to raise funds for student use.  However, the funds still belong to the district (not the students).</a:t>
            </a:r>
          </a:p>
          <a:p>
            <a:pPr lvl="1"/>
            <a:r>
              <a:rPr lang="en-US" dirty="0"/>
              <a:t>Transportation Vehicle Fund – can only be used for purchasing buses.  Revenues consist of contributions from KWRL districts and state depreciation funds.</a:t>
            </a:r>
          </a:p>
          <a:p>
            <a:pPr lvl="1"/>
            <a:r>
              <a:rPr lang="en-US" dirty="0"/>
              <a:t>Trust Fund – fund also has different accounting rules than the other funds.  Scholarship donations and interest earnings are deposited to the fund and student scholarships are paid.</a:t>
            </a:r>
          </a:p>
          <a:p>
            <a:pPr lvl="1"/>
            <a:endParaRPr lang="en-US" dirty="0"/>
          </a:p>
        </p:txBody>
      </p:sp>
    </p:spTree>
    <p:extLst>
      <p:ext uri="{BB962C8B-B14F-4D97-AF65-F5344CB8AC3E}">
        <p14:creationId xmlns:p14="http://schemas.microsoft.com/office/powerpoint/2010/main" val="141079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86127-B18A-471A-9C55-4E3549FA2100}"/>
              </a:ext>
            </a:extLst>
          </p:cNvPr>
          <p:cNvSpPr>
            <a:spLocks noGrp="1"/>
          </p:cNvSpPr>
          <p:nvPr>
            <p:ph type="title"/>
          </p:nvPr>
        </p:nvSpPr>
        <p:spPr>
          <a:xfrm>
            <a:off x="609599" y="609600"/>
            <a:ext cx="6347713" cy="533400"/>
          </a:xfrm>
        </p:spPr>
        <p:txBody>
          <a:bodyPr>
            <a:normAutofit fontScale="90000"/>
          </a:bodyPr>
          <a:lstStyle/>
          <a:p>
            <a:pPr algn="ctr"/>
            <a:r>
              <a:rPr lang="en-US" sz="2800" dirty="0"/>
              <a:t>General Fund</a:t>
            </a:r>
            <a:br>
              <a:rPr lang="en-US" sz="2800" dirty="0"/>
            </a:br>
            <a:r>
              <a:rPr lang="en-US" sz="2800" dirty="0"/>
              <a:t>Local/Other Revenue Sources</a:t>
            </a:r>
          </a:p>
        </p:txBody>
      </p:sp>
      <p:sp>
        <p:nvSpPr>
          <p:cNvPr id="3" name="Content Placeholder 2">
            <a:extLst>
              <a:ext uri="{FF2B5EF4-FFF2-40B4-BE49-F238E27FC236}">
                <a16:creationId xmlns:a16="http://schemas.microsoft.com/office/drawing/2014/main" id="{34C142C9-F8D2-4A72-9660-059AC825F59A}"/>
              </a:ext>
            </a:extLst>
          </p:cNvPr>
          <p:cNvSpPr>
            <a:spLocks noGrp="1"/>
          </p:cNvSpPr>
          <p:nvPr>
            <p:ph idx="1"/>
          </p:nvPr>
        </p:nvSpPr>
        <p:spPr>
          <a:xfrm>
            <a:off x="866440" y="2489201"/>
            <a:ext cx="7820359" cy="3759199"/>
          </a:xfrm>
        </p:spPr>
        <p:txBody>
          <a:bodyPr>
            <a:normAutofit lnSpcReduction="10000"/>
          </a:bodyPr>
          <a:lstStyle/>
          <a:p>
            <a:r>
              <a:rPr lang="en-US" dirty="0"/>
              <a:t>Local Sources</a:t>
            </a:r>
          </a:p>
          <a:p>
            <a:pPr lvl="1"/>
            <a:r>
              <a:rPr lang="en-US" dirty="0"/>
              <a:t>Property Tax (Enrichment Levy (EP&amp;O)/Local Effort Assistance (LEA) – as of 2020, $2.50/$1,000 of Assessed Valuation is maximum allowed</a:t>
            </a:r>
          </a:p>
          <a:p>
            <a:pPr lvl="1"/>
            <a:r>
              <a:rPr lang="en-US" dirty="0"/>
              <a:t>Student Fines/Fees (Participation, Class Fees, Book Fines)</a:t>
            </a:r>
          </a:p>
          <a:p>
            <a:pPr lvl="1"/>
            <a:r>
              <a:rPr lang="en-US" dirty="0"/>
              <a:t>Food Service Fees (Per Meal Paid by Students and Adults)</a:t>
            </a:r>
          </a:p>
          <a:p>
            <a:pPr lvl="1"/>
            <a:r>
              <a:rPr lang="en-US" dirty="0"/>
              <a:t>Daycare Program Fees (Parents, DSHS, Cowlitz Tribe)</a:t>
            </a:r>
          </a:p>
          <a:p>
            <a:pPr lvl="1"/>
            <a:r>
              <a:rPr lang="en-US" dirty="0"/>
              <a:t>Donations/Private Grants (PTSA, SWWCF, Individuals, Businesses)</a:t>
            </a:r>
          </a:p>
          <a:p>
            <a:pPr lvl="1"/>
            <a:r>
              <a:rPr lang="en-US" dirty="0"/>
              <a:t>Funds from Other Districts (Transportation and Partners In Transition </a:t>
            </a:r>
            <a:r>
              <a:rPr lang="en-US" dirty="0" err="1"/>
              <a:t>Pgm</a:t>
            </a:r>
            <a:r>
              <a:rPr lang="en-US" dirty="0"/>
              <a:t>)</a:t>
            </a:r>
          </a:p>
          <a:p>
            <a:pPr lvl="1"/>
            <a:r>
              <a:rPr lang="en-US" dirty="0"/>
              <a:t>Funds from ESD (BEST Teacher Program)</a:t>
            </a:r>
          </a:p>
          <a:p>
            <a:pPr lvl="1"/>
            <a:r>
              <a:rPr lang="en-US" dirty="0"/>
              <a:t>Non-High Funds (from Green Mountain)</a:t>
            </a:r>
          </a:p>
          <a:p>
            <a:pPr marL="402336"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51086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A6F5C-28A8-4332-B83B-8B1DFC66B77C}"/>
              </a:ext>
            </a:extLst>
          </p:cNvPr>
          <p:cNvSpPr>
            <a:spLocks noGrp="1"/>
          </p:cNvSpPr>
          <p:nvPr>
            <p:ph type="title"/>
          </p:nvPr>
        </p:nvSpPr>
        <p:spPr>
          <a:xfrm>
            <a:off x="866441" y="685801"/>
            <a:ext cx="6345260" cy="951164"/>
          </a:xfrm>
        </p:spPr>
        <p:txBody>
          <a:bodyPr/>
          <a:lstStyle/>
          <a:p>
            <a:pPr algn="ctr"/>
            <a:r>
              <a:rPr lang="en-US" sz="2000" dirty="0"/>
              <a:t>General Fund State Revenues</a:t>
            </a:r>
            <a:br>
              <a:rPr lang="en-US" sz="2000" dirty="0"/>
            </a:br>
            <a:r>
              <a:rPr lang="en-US" sz="2000" dirty="0"/>
              <a:t>Apportionment – Prototypical School Model</a:t>
            </a:r>
            <a:br>
              <a:rPr lang="en-US" sz="2400" dirty="0"/>
            </a:br>
            <a:endParaRPr lang="en-US" sz="2400" dirty="0"/>
          </a:p>
        </p:txBody>
      </p:sp>
      <p:sp>
        <p:nvSpPr>
          <p:cNvPr id="3" name="Content Placeholder 2">
            <a:extLst>
              <a:ext uri="{FF2B5EF4-FFF2-40B4-BE49-F238E27FC236}">
                <a16:creationId xmlns:a16="http://schemas.microsoft.com/office/drawing/2014/main" id="{EB511393-8369-49E0-A73C-8D4FCCB4B45E}"/>
              </a:ext>
            </a:extLst>
          </p:cNvPr>
          <p:cNvSpPr>
            <a:spLocks noGrp="1"/>
          </p:cNvSpPr>
          <p:nvPr>
            <p:ph idx="1"/>
          </p:nvPr>
        </p:nvSpPr>
        <p:spPr>
          <a:xfrm>
            <a:off x="609600" y="2286001"/>
            <a:ext cx="8077199" cy="4343400"/>
          </a:xfrm>
        </p:spPr>
        <p:txBody>
          <a:bodyPr>
            <a:normAutofit fontScale="85000" lnSpcReduction="10000"/>
          </a:bodyPr>
          <a:lstStyle/>
          <a:p>
            <a:r>
              <a:rPr lang="en-US" sz="1600" dirty="0"/>
              <a:t>State Apportionment – Prototypical School Model</a:t>
            </a:r>
          </a:p>
          <a:p>
            <a:pPr lvl="1"/>
            <a:r>
              <a:rPr lang="en-US" dirty="0"/>
              <a:t>Formula driven based on the average annual full time equivalency (AAFTE) of students served in a typical school (not Alternative Schools).</a:t>
            </a:r>
          </a:p>
          <a:p>
            <a:pPr lvl="1"/>
            <a:r>
              <a:rPr lang="en-US" dirty="0"/>
              <a:t>Regionalization – some districts in the state are funded at a higher rate than others using a regionalization factor.  Woodland is funded at 1.0, while all of the Clark County districts are funded at 1.06 (6% higher).  This factor increases the various funding factors.</a:t>
            </a:r>
          </a:p>
          <a:p>
            <a:pPr lvl="1"/>
            <a:r>
              <a:rPr lang="en-US" dirty="0"/>
              <a:t>School level funding for teachers, librarians, counselors, nurse/psych, administrators, secretaries, paraprofessionals, custodians and security salaries and benefits.</a:t>
            </a:r>
          </a:p>
          <a:p>
            <a:pPr lvl="1"/>
            <a:r>
              <a:rPr lang="en-US" dirty="0"/>
              <a:t>District level funding for technology, facilities, maintenance, grounds, Classified Supervisors, District-level Administrators and other district staff (District Office, Business Office) salaries and benefits.</a:t>
            </a:r>
          </a:p>
          <a:p>
            <a:pPr lvl="1"/>
            <a:r>
              <a:rPr lang="en-US" dirty="0"/>
              <a:t>Materials, Supplies and Operating Costs (MSOC’s) for schools and district support.</a:t>
            </a:r>
          </a:p>
          <a:p>
            <a:pPr lvl="1"/>
            <a:r>
              <a:rPr lang="en-US" dirty="0"/>
              <a:t>School level for Career and Technical Education (WMS and WHS) salaries, benefits and MSOC’s.</a:t>
            </a:r>
          </a:p>
          <a:p>
            <a:pPr lvl="1"/>
            <a:r>
              <a:rPr lang="en-US" dirty="0"/>
              <a:t>Additional funds for Running Start, Teacher professional development, substitutes.</a:t>
            </a:r>
          </a:p>
          <a:p>
            <a:pPr lvl="1"/>
            <a:endParaRPr lang="en-US" dirty="0"/>
          </a:p>
          <a:p>
            <a:pPr lvl="1"/>
            <a:endParaRPr lang="en-US" dirty="0"/>
          </a:p>
        </p:txBody>
      </p:sp>
    </p:spTree>
    <p:extLst>
      <p:ext uri="{BB962C8B-B14F-4D97-AF65-F5344CB8AC3E}">
        <p14:creationId xmlns:p14="http://schemas.microsoft.com/office/powerpoint/2010/main" val="3080388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A2CC-8797-43F7-9FF0-27C51A58D920}"/>
              </a:ext>
            </a:extLst>
          </p:cNvPr>
          <p:cNvSpPr>
            <a:spLocks noGrp="1"/>
          </p:cNvSpPr>
          <p:nvPr>
            <p:ph type="title"/>
          </p:nvPr>
        </p:nvSpPr>
        <p:spPr>
          <a:xfrm>
            <a:off x="866441" y="838200"/>
            <a:ext cx="6345260" cy="762000"/>
          </a:xfrm>
        </p:spPr>
        <p:txBody>
          <a:bodyPr/>
          <a:lstStyle/>
          <a:p>
            <a:pPr algn="ctr"/>
            <a:r>
              <a:rPr lang="en-US" sz="2000" dirty="0"/>
              <a:t>General Fund State Revenues</a:t>
            </a:r>
            <a:br>
              <a:rPr lang="en-US" sz="2000" dirty="0"/>
            </a:br>
            <a:r>
              <a:rPr lang="en-US" sz="2000" dirty="0"/>
              <a:t>Apportionment – Prototypical School Model - Teachers Funded</a:t>
            </a:r>
            <a:br>
              <a:rPr lang="en-US" sz="3600" dirty="0"/>
            </a:br>
            <a:endParaRPr lang="en-US" dirty="0"/>
          </a:p>
        </p:txBody>
      </p:sp>
      <p:sp>
        <p:nvSpPr>
          <p:cNvPr id="3" name="Content Placeholder 2">
            <a:extLst>
              <a:ext uri="{FF2B5EF4-FFF2-40B4-BE49-F238E27FC236}">
                <a16:creationId xmlns:a16="http://schemas.microsoft.com/office/drawing/2014/main" id="{D535B763-579E-4074-9EBB-B9704FDB54BF}"/>
              </a:ext>
            </a:extLst>
          </p:cNvPr>
          <p:cNvSpPr>
            <a:spLocks noGrp="1"/>
          </p:cNvSpPr>
          <p:nvPr>
            <p:ph idx="1"/>
          </p:nvPr>
        </p:nvSpPr>
        <p:spPr>
          <a:xfrm>
            <a:off x="533400" y="2133599"/>
            <a:ext cx="8229599" cy="3886201"/>
          </a:xfrm>
        </p:spPr>
        <p:txBody>
          <a:bodyPr>
            <a:normAutofit fontScale="85000" lnSpcReduction="10000"/>
          </a:bodyPr>
          <a:lstStyle/>
          <a:p>
            <a:r>
              <a:rPr lang="en-US" dirty="0"/>
              <a:t>Prototypical School Grade Levels and Student FTE:  K-6 (400), 7-8 (432) and 9-12 (600) – Grade level takes precedence over location, so our 5-6 students are funded at the K-6 level, even though they are located in our middle school.</a:t>
            </a:r>
          </a:p>
          <a:p>
            <a:r>
              <a:rPr lang="en-US" dirty="0"/>
              <a:t>Teaching units are allocated based on a formula (Enrollment/Class Size)*(1+Planning Time Factor).  The Planning Time Factor represents the increased number of teachers, expressed by a percentage, needed to cover the classes of teachers who are not in front of students due to planning time (% represents 45 minutes per day for K-6 and 1 hour per day for 9-12).</a:t>
            </a:r>
          </a:p>
          <a:p>
            <a:r>
              <a:rPr lang="en-US" dirty="0"/>
              <a:t>Class sizes vary by grade level; 17 for K-3, 27 for 4-6, 28.53 for 7-8 and 28.74 for 9-12.  9-12 also has an enhancement to allow for lower class sizes for lab sciences.</a:t>
            </a:r>
          </a:p>
          <a:p>
            <a:r>
              <a:rPr lang="en-US" dirty="0"/>
              <a:t>Teaching staff funded through the prototypical school model calculation are all funded at the same amount, regardless of salary paid by the district.  The funded Certificated Instructional Salary (CIS) for 20-21 is $67,585.  For comparison, CIS salaries in Ridgefield SD are funded at $71,640 just because they are in Clark County.</a:t>
            </a:r>
          </a:p>
          <a:p>
            <a:endParaRPr lang="en-US" dirty="0"/>
          </a:p>
        </p:txBody>
      </p:sp>
    </p:spTree>
    <p:extLst>
      <p:ext uri="{BB962C8B-B14F-4D97-AF65-F5344CB8AC3E}">
        <p14:creationId xmlns:p14="http://schemas.microsoft.com/office/powerpoint/2010/main" val="1780984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717A9-D5B2-4E45-87F4-3A2106539A4C}"/>
              </a:ext>
            </a:extLst>
          </p:cNvPr>
          <p:cNvSpPr>
            <a:spLocks noGrp="1"/>
          </p:cNvSpPr>
          <p:nvPr>
            <p:ph type="title"/>
          </p:nvPr>
        </p:nvSpPr>
        <p:spPr/>
        <p:txBody>
          <a:bodyPr/>
          <a:lstStyle/>
          <a:p>
            <a:r>
              <a:rPr lang="en-US" sz="2000" dirty="0"/>
              <a:t>General Fund State Revenues</a:t>
            </a:r>
            <a:br>
              <a:rPr lang="en-US" sz="2000" dirty="0"/>
            </a:br>
            <a:r>
              <a:rPr lang="en-US" sz="2000" dirty="0"/>
              <a:t>Apportionment – Prototypical School Model – Other School Staff Funding</a:t>
            </a:r>
          </a:p>
        </p:txBody>
      </p:sp>
      <p:pic>
        <p:nvPicPr>
          <p:cNvPr id="4" name="Content Placeholder 3">
            <a:extLst>
              <a:ext uri="{FF2B5EF4-FFF2-40B4-BE49-F238E27FC236}">
                <a16:creationId xmlns:a16="http://schemas.microsoft.com/office/drawing/2014/main" id="{305914EC-420A-434D-B054-84A23B662A85}"/>
              </a:ext>
            </a:extLst>
          </p:cNvPr>
          <p:cNvPicPr>
            <a:picLocks noGrp="1" noChangeAspect="1"/>
          </p:cNvPicPr>
          <p:nvPr>
            <p:ph idx="1"/>
          </p:nvPr>
        </p:nvPicPr>
        <p:blipFill>
          <a:blip r:embed="rId2"/>
          <a:stretch>
            <a:fillRect/>
          </a:stretch>
        </p:blipFill>
        <p:spPr>
          <a:xfrm>
            <a:off x="866441" y="2057401"/>
            <a:ext cx="7058359" cy="838200"/>
          </a:xfrm>
          <a:prstGeom prst="rect">
            <a:avLst/>
          </a:prstGeom>
        </p:spPr>
      </p:pic>
      <p:sp>
        <p:nvSpPr>
          <p:cNvPr id="5" name="TextBox 4">
            <a:extLst>
              <a:ext uri="{FF2B5EF4-FFF2-40B4-BE49-F238E27FC236}">
                <a16:creationId xmlns:a16="http://schemas.microsoft.com/office/drawing/2014/main" id="{9F420C03-0D75-4AE7-8451-CCCF95D8B0EC}"/>
              </a:ext>
            </a:extLst>
          </p:cNvPr>
          <p:cNvSpPr txBox="1"/>
          <p:nvPr/>
        </p:nvSpPr>
        <p:spPr>
          <a:xfrm>
            <a:off x="866441" y="3429000"/>
            <a:ext cx="6524959" cy="369332"/>
          </a:xfrm>
          <a:prstGeom prst="rect">
            <a:avLst/>
          </a:prstGeom>
          <a:noFill/>
        </p:spPr>
        <p:txBody>
          <a:bodyPr wrap="square" rtlCol="0">
            <a:spAutoFit/>
          </a:bodyPr>
          <a:lstStyle/>
          <a:p>
            <a:r>
              <a:rPr lang="en-US" dirty="0" err="1"/>
              <a:t>K;llk</a:t>
            </a:r>
            <a:endParaRPr lang="en-US" dirty="0"/>
          </a:p>
        </p:txBody>
      </p:sp>
      <p:pic>
        <p:nvPicPr>
          <p:cNvPr id="6" name="Picture 5">
            <a:extLst>
              <a:ext uri="{FF2B5EF4-FFF2-40B4-BE49-F238E27FC236}">
                <a16:creationId xmlns:a16="http://schemas.microsoft.com/office/drawing/2014/main" id="{70C7D308-FAF7-47AF-8C49-38458BF67535}"/>
              </a:ext>
            </a:extLst>
          </p:cNvPr>
          <p:cNvPicPr>
            <a:picLocks noChangeAspect="1"/>
          </p:cNvPicPr>
          <p:nvPr/>
        </p:nvPicPr>
        <p:blipFill>
          <a:blip r:embed="rId3"/>
          <a:stretch>
            <a:fillRect/>
          </a:stretch>
        </p:blipFill>
        <p:spPr>
          <a:xfrm>
            <a:off x="876380" y="2895601"/>
            <a:ext cx="7048420" cy="2895599"/>
          </a:xfrm>
          <a:prstGeom prst="rect">
            <a:avLst/>
          </a:prstGeom>
        </p:spPr>
      </p:pic>
      <p:sp>
        <p:nvSpPr>
          <p:cNvPr id="7" name="TextBox 6">
            <a:extLst>
              <a:ext uri="{FF2B5EF4-FFF2-40B4-BE49-F238E27FC236}">
                <a16:creationId xmlns:a16="http://schemas.microsoft.com/office/drawing/2014/main" id="{23E4E95A-7556-4F02-AF9E-FBED797374DC}"/>
              </a:ext>
            </a:extLst>
          </p:cNvPr>
          <p:cNvSpPr txBox="1"/>
          <p:nvPr/>
        </p:nvSpPr>
        <p:spPr>
          <a:xfrm>
            <a:off x="876380" y="6019800"/>
            <a:ext cx="7048420" cy="646331"/>
          </a:xfrm>
          <a:prstGeom prst="rect">
            <a:avLst/>
          </a:prstGeom>
          <a:noFill/>
        </p:spPr>
        <p:txBody>
          <a:bodyPr wrap="square" rtlCol="0">
            <a:spAutoFit/>
          </a:bodyPr>
          <a:lstStyle/>
          <a:p>
            <a:r>
              <a:rPr lang="en-US" sz="1200" dirty="0"/>
              <a:t>Certificated Admin Staff (CAS) – 20-21 funded at $100,321</a:t>
            </a:r>
          </a:p>
          <a:p>
            <a:r>
              <a:rPr lang="en-US" sz="1200" dirty="0"/>
              <a:t>Certificated Instructional Staff(CIS) – 20-21 funded at $67,585</a:t>
            </a:r>
          </a:p>
          <a:p>
            <a:r>
              <a:rPr lang="en-US" sz="1200" dirty="0"/>
              <a:t>Classified Staff (CLS) – 20-21 funded at $48,483 (1.0 FTE=2,080 </a:t>
            </a:r>
            <a:r>
              <a:rPr lang="en-US" sz="1200" dirty="0" err="1"/>
              <a:t>hrs</a:t>
            </a:r>
            <a:r>
              <a:rPr lang="en-US" sz="1200" dirty="0"/>
              <a:t> at $23.31 per hour)</a:t>
            </a:r>
          </a:p>
        </p:txBody>
      </p:sp>
    </p:spTree>
    <p:extLst>
      <p:ext uri="{BB962C8B-B14F-4D97-AF65-F5344CB8AC3E}">
        <p14:creationId xmlns:p14="http://schemas.microsoft.com/office/powerpoint/2010/main" val="417048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213F-A41F-4F43-A904-98F4232D9ACF}"/>
              </a:ext>
            </a:extLst>
          </p:cNvPr>
          <p:cNvSpPr>
            <a:spLocks noGrp="1"/>
          </p:cNvSpPr>
          <p:nvPr>
            <p:ph type="title"/>
          </p:nvPr>
        </p:nvSpPr>
        <p:spPr/>
        <p:txBody>
          <a:bodyPr/>
          <a:lstStyle/>
          <a:p>
            <a:r>
              <a:rPr lang="en-US" sz="2000" dirty="0"/>
              <a:t>General Fund State Revenues</a:t>
            </a:r>
            <a:br>
              <a:rPr lang="en-US" sz="2000" dirty="0"/>
            </a:br>
            <a:r>
              <a:rPr lang="en-US" sz="2000" dirty="0"/>
              <a:t>Apportionment – Prototypical School Model – Districtwide Support/Central Admin Funding</a:t>
            </a:r>
          </a:p>
        </p:txBody>
      </p:sp>
      <p:pic>
        <p:nvPicPr>
          <p:cNvPr id="4" name="Content Placeholder 3">
            <a:extLst>
              <a:ext uri="{FF2B5EF4-FFF2-40B4-BE49-F238E27FC236}">
                <a16:creationId xmlns:a16="http://schemas.microsoft.com/office/drawing/2014/main" id="{89A6BB25-3444-4371-A3FF-5A211165B2F3}"/>
              </a:ext>
            </a:extLst>
          </p:cNvPr>
          <p:cNvPicPr>
            <a:picLocks noGrp="1" noChangeAspect="1"/>
          </p:cNvPicPr>
          <p:nvPr>
            <p:ph idx="1"/>
          </p:nvPr>
        </p:nvPicPr>
        <p:blipFill>
          <a:blip r:embed="rId2"/>
          <a:stretch>
            <a:fillRect/>
          </a:stretch>
        </p:blipFill>
        <p:spPr>
          <a:xfrm>
            <a:off x="999339" y="2419350"/>
            <a:ext cx="7069120" cy="1009650"/>
          </a:xfrm>
          <a:prstGeom prst="rect">
            <a:avLst/>
          </a:prstGeom>
        </p:spPr>
      </p:pic>
      <p:pic>
        <p:nvPicPr>
          <p:cNvPr id="6" name="Picture 5">
            <a:extLst>
              <a:ext uri="{FF2B5EF4-FFF2-40B4-BE49-F238E27FC236}">
                <a16:creationId xmlns:a16="http://schemas.microsoft.com/office/drawing/2014/main" id="{36B7F960-CDCA-401F-A063-4B3CB03CB74B}"/>
              </a:ext>
            </a:extLst>
          </p:cNvPr>
          <p:cNvPicPr>
            <a:picLocks noChangeAspect="1"/>
          </p:cNvPicPr>
          <p:nvPr/>
        </p:nvPicPr>
        <p:blipFill>
          <a:blip r:embed="rId3"/>
          <a:stretch>
            <a:fillRect/>
          </a:stretch>
        </p:blipFill>
        <p:spPr>
          <a:xfrm>
            <a:off x="999339" y="5410200"/>
            <a:ext cx="7154061" cy="800100"/>
          </a:xfrm>
          <a:prstGeom prst="rect">
            <a:avLst/>
          </a:prstGeom>
        </p:spPr>
      </p:pic>
      <p:pic>
        <p:nvPicPr>
          <p:cNvPr id="10" name="Picture 9">
            <a:extLst>
              <a:ext uri="{FF2B5EF4-FFF2-40B4-BE49-F238E27FC236}">
                <a16:creationId xmlns:a16="http://schemas.microsoft.com/office/drawing/2014/main" id="{8BFAC661-0F28-4A0B-857F-13138A6DBE09}"/>
              </a:ext>
            </a:extLst>
          </p:cNvPr>
          <p:cNvPicPr>
            <a:picLocks noChangeAspect="1"/>
          </p:cNvPicPr>
          <p:nvPr/>
        </p:nvPicPr>
        <p:blipFill>
          <a:blip r:embed="rId4"/>
          <a:stretch>
            <a:fillRect/>
          </a:stretch>
        </p:blipFill>
        <p:spPr>
          <a:xfrm>
            <a:off x="999339" y="3800475"/>
            <a:ext cx="7069120" cy="1304925"/>
          </a:xfrm>
          <a:prstGeom prst="rect">
            <a:avLst/>
          </a:prstGeom>
        </p:spPr>
      </p:pic>
    </p:spTree>
    <p:extLst>
      <p:ext uri="{BB962C8B-B14F-4D97-AF65-F5344CB8AC3E}">
        <p14:creationId xmlns:p14="http://schemas.microsoft.com/office/powerpoint/2010/main" val="220919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A8DC5-FDBB-41C6-B952-80BD5533F2AB}"/>
              </a:ext>
            </a:extLst>
          </p:cNvPr>
          <p:cNvSpPr>
            <a:spLocks noGrp="1"/>
          </p:cNvSpPr>
          <p:nvPr>
            <p:ph type="title"/>
          </p:nvPr>
        </p:nvSpPr>
        <p:spPr/>
        <p:txBody>
          <a:bodyPr/>
          <a:lstStyle/>
          <a:p>
            <a:r>
              <a:rPr lang="en-US" sz="2000" dirty="0"/>
              <a:t>General Fund State Revenues</a:t>
            </a:r>
            <a:br>
              <a:rPr lang="en-US" sz="2000" dirty="0"/>
            </a:br>
            <a:r>
              <a:rPr lang="en-US" sz="2000" dirty="0"/>
              <a:t>Apportionment – Prototypical School Model – Materials, Supplies and Operating Costs (MSOCs) </a:t>
            </a:r>
          </a:p>
        </p:txBody>
      </p:sp>
      <p:pic>
        <p:nvPicPr>
          <p:cNvPr id="4" name="Content Placeholder 3">
            <a:extLst>
              <a:ext uri="{FF2B5EF4-FFF2-40B4-BE49-F238E27FC236}">
                <a16:creationId xmlns:a16="http://schemas.microsoft.com/office/drawing/2014/main" id="{ED8A76E1-AE1D-4C08-940B-C9784C0CCCFC}"/>
              </a:ext>
            </a:extLst>
          </p:cNvPr>
          <p:cNvPicPr>
            <a:picLocks noGrp="1" noChangeAspect="1"/>
          </p:cNvPicPr>
          <p:nvPr>
            <p:ph idx="1"/>
          </p:nvPr>
        </p:nvPicPr>
        <p:blipFill>
          <a:blip r:embed="rId2"/>
          <a:stretch>
            <a:fillRect/>
          </a:stretch>
        </p:blipFill>
        <p:spPr>
          <a:xfrm>
            <a:off x="866441" y="4091061"/>
            <a:ext cx="7467600" cy="2381250"/>
          </a:xfrm>
          <a:prstGeom prst="rect">
            <a:avLst/>
          </a:prstGeom>
        </p:spPr>
      </p:pic>
      <p:pic>
        <p:nvPicPr>
          <p:cNvPr id="6" name="Picture 5">
            <a:extLst>
              <a:ext uri="{FF2B5EF4-FFF2-40B4-BE49-F238E27FC236}">
                <a16:creationId xmlns:a16="http://schemas.microsoft.com/office/drawing/2014/main" id="{BFE3445A-8189-4D26-A953-A06CE61F745B}"/>
              </a:ext>
            </a:extLst>
          </p:cNvPr>
          <p:cNvPicPr>
            <a:picLocks noChangeAspect="1"/>
          </p:cNvPicPr>
          <p:nvPr/>
        </p:nvPicPr>
        <p:blipFill>
          <a:blip r:embed="rId3"/>
          <a:stretch>
            <a:fillRect/>
          </a:stretch>
        </p:blipFill>
        <p:spPr>
          <a:xfrm>
            <a:off x="990599" y="2362200"/>
            <a:ext cx="7343441" cy="1609725"/>
          </a:xfrm>
          <a:prstGeom prst="rect">
            <a:avLst/>
          </a:prstGeom>
        </p:spPr>
      </p:pic>
    </p:spTree>
    <p:extLst>
      <p:ext uri="{BB962C8B-B14F-4D97-AF65-F5344CB8AC3E}">
        <p14:creationId xmlns:p14="http://schemas.microsoft.com/office/powerpoint/2010/main" val="3955453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13885</TotalTime>
  <Words>3355</Words>
  <Application>Microsoft Office PowerPoint</Application>
  <PresentationFormat>On-screen Show (4:3)</PresentationFormat>
  <Paragraphs>143</Paragraphs>
  <Slides>21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Ion Boardroom</vt:lpstr>
      <vt:lpstr>Woodland School District School Funding in WA</vt:lpstr>
      <vt:lpstr>Executive Summary</vt:lpstr>
      <vt:lpstr>WA School Funding Funds</vt:lpstr>
      <vt:lpstr>General Fund Local/Other Revenue Sources</vt:lpstr>
      <vt:lpstr>General Fund State Revenues Apportionment – Prototypical School Model </vt:lpstr>
      <vt:lpstr>General Fund State Revenues Apportionment – Prototypical School Model - Teachers Funded </vt:lpstr>
      <vt:lpstr>General Fund State Revenues Apportionment – Prototypical School Model – Other School Staff Funding</vt:lpstr>
      <vt:lpstr>General Fund State Revenues Apportionment – Prototypical School Model – Districtwide Support/Central Admin Funding</vt:lpstr>
      <vt:lpstr>General Fund State Revenues Apportionment – Prototypical School Model – Materials, Supplies and Operating Costs (MSOCs) </vt:lpstr>
      <vt:lpstr>General Fund State Revenues Apportionment – Prototypical School Model – Other Items Funding</vt:lpstr>
      <vt:lpstr>General Fund - Apportionment Other Categorical</vt:lpstr>
      <vt:lpstr>General Fund - Apportionment Other Categorical (Cont’d)</vt:lpstr>
      <vt:lpstr>General Fund Misc State Programs</vt:lpstr>
      <vt:lpstr>General Fund Federal Revenues (Noncompetitive Allocations)</vt:lpstr>
      <vt:lpstr>General Fund Federal Revenues (Competitive Grants)</vt:lpstr>
      <vt:lpstr>General Fund Expenditures</vt:lpstr>
      <vt:lpstr>General Fund Expenditures (Cont’d)</vt:lpstr>
      <vt:lpstr>COVID 19 – Past, Present and Future Effects </vt:lpstr>
      <vt:lpstr>COVID 19 – Past, Present and Future (Cont’d)</vt:lpstr>
      <vt:lpstr>COVID 19 – Past, Present and Future (Cont’d)</vt:lpstr>
      <vt:lpstr>COVID 19 – Past, Present and Future (Cont’d)</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SD 19-20 Budget Presentation</dc:title>
  <dc:creator>donna.gregg</dc:creator>
  <cp:lastModifiedBy>Brown, Stacy</cp:lastModifiedBy>
  <cp:revision>746</cp:revision>
  <cp:lastPrinted>2017-08-14T23:58:02Z</cp:lastPrinted>
  <dcterms:created xsi:type="dcterms:W3CDTF">2010-10-18T22:51:52Z</dcterms:created>
  <dcterms:modified xsi:type="dcterms:W3CDTF">2021-06-21T06:04:53Z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